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76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4562" autoAdjust="0"/>
  </p:normalViewPr>
  <p:slideViewPr>
    <p:cSldViewPr snapToGrid="0" snapToObjects="1" showGuides="1">
      <p:cViewPr>
        <p:scale>
          <a:sx n="25" d="100"/>
          <a:sy n="25" d="100"/>
        </p:scale>
        <p:origin x="152" y="-680"/>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3/30/25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3/30/25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err="1">
                <a:solidFill>
                  <a:schemeClr val="bg1">
                    <a:lumMod val="75000"/>
                  </a:schemeClr>
                </a:solidFill>
                <a:latin typeface="Arial" charset="0"/>
              </a:rPr>
              <a:t>www.PosterPresentations.com</a:t>
            </a:r>
            <a:endParaRPr lang="en-US" sz="1100" b="1" dirty="0">
              <a:solidFill>
                <a:schemeClr val="bg1">
                  <a:lumMod val="75000"/>
                </a:schemeClr>
              </a:solidFill>
              <a:latin typeface="Arial" charset="0"/>
            </a:endParaRP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a:solidFill>
                            <a:srgbClr val="1F3A4E"/>
                          </a:solidFill>
                          <a:latin typeface="Arial Black" panose="020B0A04020102020204" pitchFamily="34" charset="0"/>
                        </a:rPr>
                        <a:t>QUICK START GUIDE</a:t>
                      </a:r>
                      <a:br>
                        <a:rPr lang="en-US" sz="36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600" b="1" spc="60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a:solidFill>
                            <a:srgbClr val="D9D9D9"/>
                          </a:solidFill>
                          <a:latin typeface="Arial"/>
                          <a:cs typeface="Arial"/>
                        </a:rPr>
                        <a:t>This PowerPoint template produces a </a:t>
                      </a:r>
                      <a:r>
                        <a:rPr lang="en-US" sz="2000" i="0">
                          <a:solidFill>
                            <a:srgbClr val="FFC000"/>
                          </a:solidFill>
                          <a:latin typeface="Arial"/>
                          <a:cs typeface="Arial"/>
                        </a:rPr>
                        <a:t>36"x48" </a:t>
                      </a:r>
                      <a:r>
                        <a:rPr lang="en-US" sz="2000" i="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the  </a:t>
                      </a:r>
                      <a:r>
                        <a:rPr lang="en-US" sz="2000" i="0">
                          <a:solidFill>
                            <a:srgbClr val="FFC000"/>
                          </a:solidFill>
                          <a:latin typeface="Arial"/>
                          <a:cs typeface="Arial"/>
                        </a:rPr>
                        <a:t>HELP DESK</a:t>
                      </a:r>
                      <a:r>
                        <a:rPr lang="en-US" sz="2000" i="0" baseline="0">
                          <a:solidFill>
                            <a:srgbClr val="D9D9D9"/>
                          </a:solidFill>
                          <a:latin typeface="Arial"/>
                          <a:cs typeface="Arial"/>
                        </a:rPr>
                        <a:t> </a:t>
                      </a:r>
                      <a:r>
                        <a:rPr lang="en-US" sz="2000" i="0">
                          <a:solidFill>
                            <a:srgbClr val="D9D9D9"/>
                          </a:solidFill>
                          <a:latin typeface="Arial"/>
                          <a:cs typeface="Arial"/>
                        </a:rPr>
                        <a:t>tab.</a:t>
                      </a:r>
                    </a:p>
                    <a:p>
                      <a:pPr defTabSz="3765639"/>
                      <a:endParaRPr lang="en-US" sz="2000" i="0">
                        <a:solidFill>
                          <a:srgbClr val="D9D9D9"/>
                        </a:solidFill>
                        <a:latin typeface="Arial"/>
                        <a:cs typeface="Arial"/>
                      </a:endParaRPr>
                    </a:p>
                    <a:p>
                      <a:pPr defTabSz="3765639"/>
                      <a:r>
                        <a:rPr lang="en-US" sz="2000" i="0">
                          <a:solidFill>
                            <a:srgbClr val="D9D9D9"/>
                          </a:solidFill>
                          <a:latin typeface="Arial"/>
                          <a:cs typeface="Arial"/>
                        </a:rPr>
                        <a:t>To print your poster using our same-day professional printing service, go online to </a:t>
                      </a:r>
                      <a:r>
                        <a:rPr lang="en-US" sz="2000" i="0" err="1">
                          <a:solidFill>
                            <a:srgbClr val="FFC000"/>
                          </a:solidFill>
                          <a:latin typeface="Arial"/>
                          <a:cs typeface="Arial"/>
                        </a:rPr>
                        <a:t>PosterPresentations.com</a:t>
                      </a:r>
                      <a:r>
                        <a:rPr lang="en-US" sz="2000" i="0">
                          <a:solidFill>
                            <a:srgbClr val="D9D9D9"/>
                          </a:solidFill>
                          <a:latin typeface="Arial"/>
                          <a:cs typeface="Arial"/>
                        </a:rPr>
                        <a:t> and click on "</a:t>
                      </a:r>
                      <a:r>
                        <a:rPr lang="en-US" sz="2000" i="0">
                          <a:solidFill>
                            <a:srgbClr val="FFC000"/>
                          </a:solidFill>
                          <a:latin typeface="Arial"/>
                          <a:cs typeface="Arial"/>
                        </a:rPr>
                        <a:t>Order your poster</a:t>
                      </a:r>
                      <a:r>
                        <a:rPr lang="en-US" sz="2000" i="0">
                          <a:solidFill>
                            <a:srgbClr val="D9D9D9"/>
                          </a:solidFill>
                          <a:latin typeface="Arial"/>
                          <a:cs typeface="Arial"/>
                        </a:rPr>
                        <a:t>".</a:t>
                      </a:r>
                      <a:endParaRPr lang="en-US" sz="20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a:solidFill>
                          <a:srgbClr val="1F3A4E"/>
                        </a:solidFill>
                      </a:endParaRPr>
                    </a:p>
                    <a:p>
                      <a:pPr algn="ctr"/>
                      <a:endParaRPr lang="en-US" sz="2000">
                        <a:solidFill>
                          <a:srgbClr val="1F3A4E"/>
                        </a:solidFill>
                      </a:endParaRPr>
                    </a:p>
                    <a:p>
                      <a:pPr algn="ctr"/>
                      <a:r>
                        <a:rPr lang="en-US" sz="2000">
                          <a:solidFill>
                            <a:schemeClr val="bg1"/>
                          </a:solidFill>
                          <a:latin typeface="Arial" panose="020B0604020202020204" pitchFamily="34" charset="0"/>
                          <a:cs typeface="Arial" panose="020B0604020202020204" pitchFamily="34" charset="0"/>
                        </a:rPr>
                        <a:t>This is a template for a </a:t>
                      </a:r>
                    </a:p>
                    <a:p>
                      <a:pPr algn="ctr"/>
                      <a:r>
                        <a:rPr lang="en-US" sz="2000">
                          <a:solidFill>
                            <a:schemeClr val="bg1"/>
                          </a:solidFill>
                          <a:latin typeface="Arial" panose="020B0604020202020204" pitchFamily="34" charset="0"/>
                          <a:cs typeface="Arial" panose="020B0604020202020204" pitchFamily="34" charset="0"/>
                        </a:rPr>
                        <a:t>presentation poster</a:t>
                      </a:r>
                      <a:br>
                        <a:rPr lang="en-US" sz="2000">
                          <a:solidFill>
                            <a:schemeClr val="bg1"/>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36 inches tall</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by</a:t>
                      </a:r>
                      <a:br>
                        <a:rPr lang="en-US" sz="3600" b="1">
                          <a:solidFill>
                            <a:srgbClr val="FFC000"/>
                          </a:solidFill>
                          <a:latin typeface="Arial" panose="020B0604020202020204" pitchFamily="34" charset="0"/>
                          <a:cs typeface="Arial" panose="020B0604020202020204" pitchFamily="34" charset="0"/>
                        </a:rPr>
                      </a:br>
                      <a:r>
                        <a:rPr lang="en-US" sz="3600" b="1">
                          <a:solidFill>
                            <a:srgbClr val="FFC000"/>
                          </a:solidFill>
                          <a:latin typeface="Arial" panose="020B0604020202020204" pitchFamily="34" charset="0"/>
                          <a:cs typeface="Arial" panose="020B0604020202020204" pitchFamily="34" charset="0"/>
                        </a:rPr>
                        <a:t>48 inches wide</a:t>
                      </a:r>
                      <a:br>
                        <a:rPr lang="en-US" sz="2000">
                          <a:solidFill>
                            <a:schemeClr val="bg1"/>
                          </a:solidFill>
                          <a:latin typeface="Arial" panose="020B0604020202020204" pitchFamily="34" charset="0"/>
                          <a:cs typeface="Arial" panose="020B0604020202020204" pitchFamily="34" charset="0"/>
                        </a:rPr>
                      </a:br>
                      <a:endParaRPr lang="en-US" sz="20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Important: Check the template size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30 tall x 40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42 tall x 56 wide</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a:solidFill>
                          <a:srgbClr val="1F3A4E"/>
                        </a:solidFill>
                      </a:endParaRPr>
                    </a:p>
                  </a:txBody>
                  <a:tcPr>
                    <a:blipFill rotWithShape="1">
                      <a:blip r:embed="rId3"/>
                      <a:stretch>
                        <a:fillRect/>
                      </a:stretch>
                    </a:blipFill>
                  </a:tcPr>
                </a:tc>
                <a:tc>
                  <a:txBody>
                    <a:bodyPr/>
                    <a:lstStyle/>
                    <a:p>
                      <a:pPr algn="l"/>
                      <a:r>
                        <a:rPr lang="en-US" sz="2400" b="1" baseline="0">
                          <a:solidFill>
                            <a:srgbClr val="FFC000"/>
                          </a:solidFill>
                          <a:latin typeface="Arial" panose="020B0604020202020204" pitchFamily="34" charset="0"/>
                          <a:cs typeface="Arial" panose="020B0604020202020204" pitchFamily="34" charset="0"/>
                        </a:rPr>
                        <a:t>How to </a:t>
                      </a:r>
                      <a:r>
                        <a:rPr lang="en-US" sz="4000" b="1" baseline="0">
                          <a:solidFill>
                            <a:srgbClr val="FFC000"/>
                          </a:solidFill>
                          <a:latin typeface="Arial" panose="020B0604020202020204" pitchFamily="34" charset="0"/>
                          <a:cs typeface="Arial" panose="020B0604020202020204" pitchFamily="34" charset="0"/>
                        </a:rPr>
                        <a:t>Zoom in </a:t>
                      </a:r>
                      <a:r>
                        <a:rPr lang="en-US" sz="2400" b="1" baseline="0">
                          <a:solidFill>
                            <a:srgbClr val="FFC000"/>
                          </a:solidFill>
                          <a:latin typeface="Arial" panose="020B0604020202020204" pitchFamily="34" charset="0"/>
                          <a:cs typeface="Arial" panose="020B0604020202020204" pitchFamily="34" charset="0"/>
                        </a:rPr>
                        <a:t>and </a:t>
                      </a:r>
                      <a:r>
                        <a:rPr lang="en-US" sz="1800" b="1" baseline="0">
                          <a:solidFill>
                            <a:srgbClr val="FFC000"/>
                          </a:solidFill>
                          <a:latin typeface="Arial" panose="020B0604020202020204" pitchFamily="34" charset="0"/>
                          <a:cs typeface="Arial" panose="020B0604020202020204" pitchFamily="34" charset="0"/>
                        </a:rPr>
                        <a:t>out</a:t>
                      </a:r>
                      <a:endParaRPr lang="en-US" sz="2400" b="1" baseline="0">
                        <a:solidFill>
                          <a:srgbClr val="FFC000"/>
                        </a:solidFill>
                        <a:latin typeface="Arial" panose="020B0604020202020204" pitchFamily="34" charset="0"/>
                        <a:cs typeface="Arial" panose="020B0604020202020204" pitchFamily="34" charset="0"/>
                      </a:endParaRPr>
                    </a:p>
                    <a:p>
                      <a:pPr algn="l"/>
                      <a:r>
                        <a:rPr lang="en-US" sz="20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1. </a:t>
                      </a:r>
                      <a:r>
                        <a:rPr lang="en-US" sz="20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a:solidFill>
                            <a:srgbClr val="D9D9D9"/>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2. </a:t>
                      </a:r>
                      <a:r>
                        <a:rPr lang="en-US" sz="20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a:solidFill>
                            <a:srgbClr val="FFC000"/>
                          </a:solidFill>
                          <a:latin typeface="Arial" panose="020B0604020202020204" pitchFamily="34" charset="0"/>
                          <a:cs typeface="Arial" panose="020B0604020202020204" pitchFamily="34" charset="0"/>
                        </a:rPr>
                        <a:t>Ruler and Guides</a:t>
                      </a:r>
                      <a:br>
                        <a:rPr lang="en-US" sz="2000" b="0" baseline="0">
                          <a:solidFill>
                            <a:srgbClr val="FFC000"/>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a:solidFill>
                          <a:srgbClr val="1F3A4E"/>
                        </a:solidFill>
                      </a:endParaRPr>
                    </a:p>
                  </a:txBody>
                  <a:tcPr>
                    <a:blipFill rotWithShape="1">
                      <a:blip r:embed="rId4"/>
                      <a:stretch>
                        <a:fillRect/>
                      </a:stretch>
                    </a:blipFill>
                  </a:tcPr>
                </a:tc>
                <a:tc>
                  <a:txBody>
                    <a:bodyPr/>
                    <a:lstStyle/>
                    <a:p>
                      <a:pPr marL="0" lvl="1" indent="0" algn="l" defTabSz="114300"/>
                      <a:r>
                        <a:rPr lang="en-US" sz="2400" b="1" baseline="0">
                          <a:solidFill>
                            <a:srgbClr val="FFC000"/>
                          </a:solidFill>
                          <a:latin typeface="Arial" panose="020B0604020202020204" pitchFamily="34" charset="0"/>
                          <a:cs typeface="Arial" panose="020B0604020202020204" pitchFamily="34" charset="0"/>
                        </a:rPr>
                        <a:t>Headers and text containers</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Click inside a section header to add its text.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a:solidFill>
                            <a:schemeClr val="bg1"/>
                          </a:solidFill>
                          <a:latin typeface="Arial" panose="020B0604020202020204" pitchFamily="34" charset="0"/>
                          <a:cs typeface="Arial" panose="020B0604020202020204" pitchFamily="34" charset="0"/>
                        </a:rPr>
                      </a:br>
                      <a:r>
                        <a:rPr lang="en-US" sz="2000" b="0" baseline="0">
                          <a:solidFill>
                            <a:srgbClr val="FFC000"/>
                          </a:solidFill>
                          <a:latin typeface="Arial" panose="020B0604020202020204" pitchFamily="34" charset="0"/>
                          <a:cs typeface="Arial" panose="020B0604020202020204" pitchFamily="34" charset="0"/>
                        </a:rPr>
                        <a:t>-</a:t>
                      </a:r>
                      <a:r>
                        <a:rPr lang="en-US" sz="2000" b="0" baseline="0">
                          <a:solidFill>
                            <a:schemeClr val="bg1"/>
                          </a:solidFill>
                          <a:latin typeface="Arial" panose="020B0604020202020204" pitchFamily="34" charset="0"/>
                          <a:cs typeface="Arial" panose="020B0604020202020204" pitchFamily="34" charset="0"/>
                        </a:rPr>
                        <a:t> </a:t>
                      </a:r>
                      <a:r>
                        <a:rPr lang="en-US" sz="20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a:solidFill>
                            <a:srgbClr val="FFC000"/>
                          </a:solidFill>
                          <a:latin typeface="Arial" panose="020B0604020202020204" pitchFamily="34" charset="0"/>
                          <a:cs typeface="Arial" panose="020B0604020202020204" pitchFamily="34" charset="0"/>
                        </a:rPr>
                        <a:t>Adding content to the poster</a:t>
                      </a:r>
                    </a:p>
                    <a:p>
                      <a:r>
                        <a:rPr lang="en-US" sz="20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a:solidFill>
                            <a:srgbClr val="1F3A4E"/>
                          </a:solidFill>
                          <a:latin typeface="Arial Black" panose="020B0A04020102020204" pitchFamily="34" charset="0"/>
                        </a:rPr>
                        <a:t>QUICK START GUIDE</a:t>
                      </a:r>
                      <a:br>
                        <a:rPr lang="en-US" sz="4000" b="0" spc="600">
                          <a:solidFill>
                            <a:srgbClr val="1F3A4E"/>
                          </a:solidFill>
                          <a:latin typeface="Arial Black" panose="020B0A04020102020204" pitchFamily="34" charset="0"/>
                        </a:rPr>
                      </a:br>
                      <a:r>
                        <a:rPr lang="en-US" sz="3200" b="1" spc="0">
                          <a:solidFill>
                            <a:srgbClr val="FF0000"/>
                          </a:solidFill>
                          <a:latin typeface="Trebuchet MS" pitchFamily="34" charset="0"/>
                        </a:rPr>
                        <a:t>(THIS SIDEBAR WILL NOT PRINT)</a:t>
                      </a:r>
                      <a:endParaRPr lang="en-US" sz="40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a:solidFill>
                          <a:srgbClr val="FFC000"/>
                        </a:solidFill>
                      </a:endParaRP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a:solidFill>
                          <a:srgbClr val="D9D9D9"/>
                        </a:solidFill>
                        <a:latin typeface="Arial" panose="020B0604020202020204" pitchFamily="34" charset="0"/>
                        <a:cs typeface="Arial" panose="020B0604020202020204" pitchFamily="34" charset="0"/>
                      </a:endParaRPr>
                    </a:p>
                    <a:p>
                      <a:pPr marL="0" indent="0" algn="l" defTabSz="114300"/>
                      <a:r>
                        <a:rPr lang="en-US" sz="24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a:solidFill>
                            <a:srgbClr val="FFC000"/>
                          </a:solidFill>
                          <a:latin typeface="Arial" panose="020B0604020202020204" pitchFamily="34" charset="0"/>
                          <a:cs typeface="Arial" panose="020B0604020202020204" pitchFamily="34" charset="0"/>
                        </a:rPr>
                        <a:t>How to change the column layout configuration</a:t>
                      </a:r>
                    </a:p>
                    <a:p>
                      <a:r>
                        <a:rPr lang="en-US" sz="24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a:solidFill>
                            <a:srgbClr val="D9D9D9"/>
                          </a:solidFill>
                          <a:latin typeface="Arial" panose="020B0604020202020204" pitchFamily="34" charset="0"/>
                          <a:cs typeface="Arial" panose="020B0604020202020204" pitchFamily="34" charset="0"/>
                        </a:rPr>
                        <a:t>You can see a tutorial here: </a:t>
                      </a:r>
                      <a:r>
                        <a:rPr lang="en-US" sz="2400" u="sng">
                          <a:solidFill>
                            <a:srgbClr val="FFC000"/>
                          </a:solidFill>
                          <a:latin typeface="Arial" panose="020B0604020202020204" pitchFamily="34" charset="0"/>
                          <a:cs typeface="Arial" panose="020B0604020202020204" pitchFamily="34" charset="0"/>
                        </a:rPr>
                        <a:t>https://</a:t>
                      </a:r>
                      <a:r>
                        <a:rPr lang="en-US" sz="2400" u="sng" err="1">
                          <a:solidFill>
                            <a:srgbClr val="FFC000"/>
                          </a:solidFill>
                          <a:latin typeface="Arial" panose="020B0604020202020204" pitchFamily="34" charset="0"/>
                          <a:cs typeface="Arial" panose="020B0604020202020204" pitchFamily="34" charset="0"/>
                        </a:rPr>
                        <a:t>www.posterpresentations.com</a:t>
                      </a:r>
                      <a:r>
                        <a:rPr lang="en-US" sz="2400" u="sng">
                          <a:solidFill>
                            <a:srgbClr val="FFC000"/>
                          </a:solidFill>
                          <a:latin typeface="Arial" panose="020B0604020202020204" pitchFamily="34" charset="0"/>
                          <a:cs typeface="Arial" panose="020B0604020202020204" pitchFamily="34" charset="0"/>
                        </a:rPr>
                        <a:t>/how-to-change-the-column-</a:t>
                      </a:r>
                      <a:r>
                        <a:rPr lang="en-US" sz="2400" u="sng" err="1">
                          <a:solidFill>
                            <a:srgbClr val="FFC000"/>
                          </a:solidFill>
                          <a:latin typeface="Arial" panose="020B0604020202020204" pitchFamily="34" charset="0"/>
                          <a:cs typeface="Arial" panose="020B0604020202020204" pitchFamily="34" charset="0"/>
                        </a:rPr>
                        <a:t>configuration.html</a:t>
                      </a:r>
                      <a:endParaRPr lang="en-US" u="sng">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panose="020B0604020202020204" pitchFamily="34" charset="0"/>
                          <a:cs typeface="Arial" panose="020B0604020202020204" pitchFamily="34" charset="0"/>
                        </a:rPr>
                        <a:t>The Quick Start</a:t>
                      </a:r>
                      <a:r>
                        <a:rPr lang="en-US" sz="2400" baseline="0" noProof="0">
                          <a:solidFill>
                            <a:srgbClr val="D9D9D9"/>
                          </a:solidFill>
                          <a:latin typeface="Arial" panose="020B0604020202020204" pitchFamily="34" charset="0"/>
                          <a:cs typeface="Arial" panose="020B0604020202020204" pitchFamily="34" charset="0"/>
                        </a:rPr>
                        <a:t> Guides</a:t>
                      </a:r>
                      <a:r>
                        <a:rPr lang="en-US" sz="2400" noProof="0">
                          <a:solidFill>
                            <a:srgbClr val="D9D9D9"/>
                          </a:solidFill>
                          <a:latin typeface="Arial" panose="020B0604020202020204" pitchFamily="34" charset="0"/>
                          <a:cs typeface="Arial" panose="020B0604020202020204" pitchFamily="34" charset="0"/>
                        </a:rPr>
                        <a:t> </a:t>
                      </a:r>
                      <a:r>
                        <a:rPr lang="en-US" sz="2400" u="sng" noProof="0">
                          <a:solidFill>
                            <a:srgbClr val="D9D9D9"/>
                          </a:solidFill>
                          <a:latin typeface="Arial" panose="020B0604020202020204" pitchFamily="34" charset="0"/>
                          <a:cs typeface="Arial" panose="020B0604020202020204" pitchFamily="34" charset="0"/>
                        </a:rPr>
                        <a:t>are outside the template’s printable area</a:t>
                      </a:r>
                      <a:r>
                        <a:rPr lang="en-US" sz="2400" noProof="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a:solidFill>
                            <a:srgbClr val="D9D9D9"/>
                          </a:solidFill>
                          <a:latin typeface="Arial" panose="020B0604020202020204" pitchFamily="34" charset="0"/>
                          <a:cs typeface="Arial" panose="020B0604020202020204" pitchFamily="34" charset="0"/>
                        </a:rPr>
                        <a:t>To hide the guides click on the </a:t>
                      </a:r>
                      <a:r>
                        <a:rPr lang="en-US" sz="2400" b="1" baseline="0" noProof="0">
                          <a:solidFill>
                            <a:srgbClr val="D9D9D9"/>
                          </a:solidFill>
                          <a:latin typeface="Arial" panose="020B0604020202020204" pitchFamily="34" charset="0"/>
                          <a:cs typeface="Arial" panose="020B0604020202020204" pitchFamily="34" charset="0"/>
                        </a:rPr>
                        <a:t>Home</a:t>
                      </a:r>
                      <a:r>
                        <a:rPr lang="en-US" sz="24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a:solidFill>
                            <a:srgbClr val="D9D9D9"/>
                          </a:solidFill>
                          <a:latin typeface="Arial" panose="020B0604020202020204" pitchFamily="34" charset="0"/>
                          <a:cs typeface="Arial" panose="020B0604020202020204" pitchFamily="34" charset="0"/>
                        </a:rPr>
                        <a:t>Without Guides </a:t>
                      </a:r>
                      <a:r>
                        <a:rPr lang="en-US" sz="2400" b="0" baseline="0" noProof="0">
                          <a:solidFill>
                            <a:srgbClr val="D9D9D9"/>
                          </a:solidFill>
                          <a:latin typeface="Arial" panose="020B0604020202020204" pitchFamily="34" charset="0"/>
                          <a:cs typeface="Arial" panose="020B0604020202020204" pitchFamily="34" charset="0"/>
                        </a:rPr>
                        <a:t>layout</a:t>
                      </a:r>
                      <a:r>
                        <a:rPr lang="en-US" sz="2400" baseline="0" noProof="0">
                          <a:solidFill>
                            <a:srgbClr val="D9D9D9"/>
                          </a:solidFill>
                          <a:latin typeface="Arial" panose="020B0604020202020204" pitchFamily="34" charset="0"/>
                          <a:cs typeface="Arial" panose="020B0604020202020204" pitchFamily="34" charset="0"/>
                        </a:rPr>
                        <a:t>.</a:t>
                      </a:r>
                      <a:endParaRPr lang="en-US" sz="24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a:solidFill>
                            <a:srgbClr val="FFC000"/>
                          </a:solidFill>
                          <a:latin typeface="Arial" panose="020B0604020202020204" pitchFamily="34" charset="0"/>
                          <a:cs typeface="Arial" panose="020B0604020202020204" pitchFamily="34" charset="0"/>
                        </a:rPr>
                        <a:t>How to</a:t>
                      </a:r>
                      <a:r>
                        <a:rPr lang="en-US" sz="2800" b="1" baseline="0">
                          <a:solidFill>
                            <a:srgbClr val="FFC000"/>
                          </a:solidFill>
                          <a:latin typeface="Arial" panose="020B0604020202020204" pitchFamily="34" charset="0"/>
                          <a:cs typeface="Arial" panose="020B0604020202020204" pitchFamily="34" charset="0"/>
                        </a:rPr>
                        <a:t> preview your poster prior to printing</a:t>
                      </a:r>
                      <a:endParaRPr lang="en-US" sz="2800" b="1">
                        <a:solidFill>
                          <a:srgbClr val="FFC000"/>
                        </a:solidFill>
                        <a:latin typeface="Arial" panose="020B0604020202020204" pitchFamily="34" charset="0"/>
                        <a:cs typeface="Arial" panose="020B0604020202020204" pitchFamily="34" charset="0"/>
                      </a:endParaRPr>
                    </a:p>
                    <a:p>
                      <a:r>
                        <a:rPr lang="en-US" sz="2400">
                          <a:solidFill>
                            <a:srgbClr val="D9D9D9"/>
                          </a:solidFill>
                          <a:latin typeface="Arial" panose="020B0604020202020204" pitchFamily="34" charset="0"/>
                          <a:cs typeface="Arial" panose="020B0604020202020204" pitchFamily="34" charset="0"/>
                        </a:rPr>
                        <a:t>You can preview your poster at any time by pressing the </a:t>
                      </a:r>
                      <a:r>
                        <a:rPr lang="en-US" sz="2400">
                          <a:solidFill>
                            <a:srgbClr val="FFC000"/>
                          </a:solidFill>
                          <a:latin typeface="Arial" panose="020B0604020202020204" pitchFamily="34" charset="0"/>
                          <a:cs typeface="Arial" panose="020B0604020202020204" pitchFamily="34" charset="0"/>
                        </a:rPr>
                        <a:t>F5 key</a:t>
                      </a:r>
                      <a:r>
                        <a:rPr lang="en-US" sz="24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a:solidFill>
                            <a:srgbClr val="FFC000"/>
                          </a:solidFill>
                          <a:latin typeface="Arial" panose="020B0604020202020204" pitchFamily="34" charset="0"/>
                          <a:cs typeface="Arial" panose="020B0604020202020204" pitchFamily="34" charset="0"/>
                        </a:rPr>
                        <a:t>ESC key </a:t>
                      </a:r>
                      <a:r>
                        <a:rPr lang="en-US" sz="24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a:solidFill>
                            <a:srgbClr val="D9D9D9"/>
                          </a:solidFill>
                          <a:latin typeface="Arial" panose="020B0604020202020204" pitchFamily="34" charset="0"/>
                          <a:cs typeface="Arial" panose="020B0604020202020204" pitchFamily="34" charset="0"/>
                        </a:rPr>
                        <a:t>F5</a:t>
                      </a:r>
                      <a:r>
                        <a:rPr lang="en-US" sz="2400" baseline="0">
                          <a:solidFill>
                            <a:srgbClr val="D9D9D9"/>
                          </a:solidFill>
                          <a:latin typeface="Arial" panose="020B0604020202020204" pitchFamily="34" charset="0"/>
                          <a:cs typeface="Arial" panose="020B0604020202020204" pitchFamily="34" charset="0"/>
                        </a:rPr>
                        <a:t> </a:t>
                      </a:r>
                      <a:endParaRPr lang="en-US"/>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When you are ready to have your poster printed go online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and click on the "</a:t>
                      </a:r>
                      <a:r>
                        <a:rPr lang="en-US" sz="2400" noProof="0">
                          <a:solidFill>
                            <a:srgbClr val="FFC000"/>
                          </a:solidFill>
                          <a:latin typeface="Arial"/>
                          <a:cs typeface="Arial"/>
                        </a:rPr>
                        <a:t>Order Your Poster</a:t>
                      </a:r>
                      <a:r>
                        <a:rPr lang="en-US" sz="24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a:solidFill>
                            <a:srgbClr val="D9D9D9"/>
                          </a:solidFill>
                          <a:latin typeface="Arial"/>
                          <a:cs typeface="Arial"/>
                        </a:rPr>
                      </a:br>
                      <a:r>
                        <a:rPr lang="en-US" sz="2400" noProof="0">
                          <a:solidFill>
                            <a:srgbClr val="D9D9D9"/>
                          </a:solidFill>
                          <a:latin typeface="Arial"/>
                          <a:cs typeface="Arial"/>
                        </a:rPr>
                        <a:t>Go to </a:t>
                      </a:r>
                      <a:r>
                        <a:rPr lang="en-US" sz="2400" noProof="0" err="1">
                          <a:solidFill>
                            <a:srgbClr val="FFC000"/>
                          </a:solidFill>
                          <a:latin typeface="Arial"/>
                          <a:cs typeface="Arial"/>
                        </a:rPr>
                        <a:t>PosterPresentations.com</a:t>
                      </a:r>
                      <a:r>
                        <a:rPr lang="en-US" sz="24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a:solidFill>
                            <a:schemeClr val="bg1">
                              <a:lumMod val="85000"/>
                            </a:schemeClr>
                          </a:solidFill>
                          <a:latin typeface="Arial"/>
                          <a:cs typeface="Arial"/>
                        </a:rPr>
                        <a:t>© 2019</a:t>
                      </a:r>
                      <a:r>
                        <a:rPr lang="en-US" sz="2000" baseline="0">
                          <a:solidFill>
                            <a:schemeClr val="bg1">
                              <a:lumMod val="85000"/>
                            </a:schemeClr>
                          </a:solidFill>
                          <a:latin typeface="Arial"/>
                          <a:cs typeface="Arial"/>
                        </a:rPr>
                        <a:t> </a:t>
                      </a:r>
                      <a:r>
                        <a:rPr lang="en-US" sz="2000" err="1">
                          <a:solidFill>
                            <a:schemeClr val="bg1">
                              <a:lumMod val="85000"/>
                            </a:schemeClr>
                          </a:solidFill>
                          <a:latin typeface="Arial"/>
                          <a:cs typeface="Arial"/>
                        </a:rPr>
                        <a:t>PosterPresentations.com</a:t>
                      </a:r>
                      <a:br>
                        <a:rPr lang="en-US" sz="2000">
                          <a:solidFill>
                            <a:schemeClr val="bg1">
                              <a:lumMod val="85000"/>
                            </a:schemeClr>
                          </a:solidFill>
                          <a:latin typeface="Arial"/>
                          <a:cs typeface="Arial"/>
                        </a:rPr>
                      </a:br>
                      <a:r>
                        <a:rPr lang="en-US" sz="2000">
                          <a:solidFill>
                            <a:schemeClr val="bg1">
                              <a:lumMod val="85000"/>
                            </a:schemeClr>
                          </a:solidFill>
                          <a:latin typeface="Arial"/>
                          <a:cs typeface="Arial"/>
                        </a:rPr>
                        <a:t>2117 Fourth Street ,</a:t>
                      </a:r>
                      <a:r>
                        <a:rPr lang="en-US" sz="2000" baseline="0">
                          <a:solidFill>
                            <a:schemeClr val="bg1">
                              <a:lumMod val="85000"/>
                            </a:schemeClr>
                          </a:solidFill>
                          <a:latin typeface="Arial"/>
                          <a:cs typeface="Arial"/>
                        </a:rPr>
                        <a:t> STE C        </a:t>
                      </a:r>
                    </a:p>
                    <a:p>
                      <a:pPr>
                        <a:lnSpc>
                          <a:spcPts val="2600"/>
                        </a:lnSpc>
                      </a:pPr>
                      <a:r>
                        <a:rPr lang="en-US" sz="2000" baseline="0">
                          <a:solidFill>
                            <a:schemeClr val="bg1">
                              <a:lumMod val="85000"/>
                            </a:schemeClr>
                          </a:solidFill>
                          <a:latin typeface="Arial"/>
                          <a:cs typeface="Arial"/>
                        </a:rPr>
                        <a:t>Berkeley CA 94710 USA</a:t>
                      </a:r>
                      <a:endParaRPr lang="en-US" sz="20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D0D0D0"/>
                          </a:solidFill>
                          <a:latin typeface="Arial"/>
                          <a:cs typeface="Arial"/>
                        </a:rPr>
                        <a:t>For complete tutorials</a:t>
                      </a:r>
                      <a:r>
                        <a:rPr lang="en-US" sz="24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FFC000"/>
                          </a:solidFill>
                          <a:latin typeface="Arial"/>
                          <a:cs typeface="Arial"/>
                        </a:rPr>
                        <a:t>https://</a:t>
                      </a:r>
                      <a:r>
                        <a:rPr lang="en-US" sz="1800" b="1" err="1">
                          <a:solidFill>
                            <a:srgbClr val="FFC000"/>
                          </a:solidFill>
                          <a:latin typeface="Arial"/>
                          <a:cs typeface="Arial"/>
                        </a:rPr>
                        <a:t>www.posterpresentations.com</a:t>
                      </a:r>
                      <a:r>
                        <a:rPr lang="en-US" sz="1800" b="1">
                          <a:solidFill>
                            <a:srgbClr val="FFC000"/>
                          </a:solidFill>
                          <a:latin typeface="Arial"/>
                          <a:cs typeface="Arial"/>
                        </a:rPr>
                        <a:t>/</a:t>
                      </a:r>
                      <a:r>
                        <a:rPr lang="en-US" sz="1800" b="1" err="1">
                          <a:solidFill>
                            <a:srgbClr val="FFC000"/>
                          </a:solidFill>
                          <a:latin typeface="Arial"/>
                          <a:cs typeface="Arial"/>
                        </a:rPr>
                        <a:t>helpdesk.html</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542440" y="6129324"/>
            <a:ext cx="10056813" cy="9602607"/>
          </a:xfrm>
        </p:spPr>
        <p:txBody>
          <a:bodyPr/>
          <a:lstStyle/>
          <a:p>
            <a:pPr>
              <a:buNone/>
            </a:pPr>
            <a:r>
              <a:rPr lang="en-US" dirty="0">
                <a:latin typeface="Helvetica Neue" panose="02000503000000020004" pitchFamily="2" charset="0"/>
              </a:rPr>
              <a:t>The rapid spread of rumors across social media platforms presents a serious challenge to the accuracy of information and public trust. With information </a:t>
            </a:r>
            <a:r>
              <a:rPr lang="en-US" dirty="0" err="1">
                <a:latin typeface="Helvetica Neue" panose="02000503000000020004" pitchFamily="2" charset="0"/>
              </a:rPr>
              <a:t>sprade</a:t>
            </a:r>
            <a:r>
              <a:rPr lang="en-US" dirty="0">
                <a:latin typeface="Helvetica Neue" panose="02000503000000020004" pitchFamily="2" charset="0"/>
              </a:rPr>
              <a:t> fast and often in unpredictable ways, it becomes increasingly difficult to detect and verify the authenticity of content in real time. This is particularly problematic during crises, where false information can cause panic and prevent effective responses. However, Traditional rumor detection systems struggle to handle the dynamic and complex nature of social networks, where information is continuously evolving and spreading through various channels. To address this challenge, we propose a novel approach that incorporates dynamic graphs to track the evolution of rumors, identifying their sources and analyzing the patterns of their spread.</a:t>
            </a:r>
          </a:p>
          <a:p>
            <a:pPr>
              <a:buNone/>
            </a:pPr>
            <a:r>
              <a:rPr lang="en-US" b="1" dirty="0">
                <a:latin typeface="Helvetica Neue" panose="02000503000000020004" pitchFamily="2" charset="0"/>
              </a:rPr>
              <a:t>Problem Statement:</a:t>
            </a:r>
          </a:p>
          <a:p>
            <a:pPr>
              <a:buNone/>
            </a:pPr>
            <a:r>
              <a:rPr lang="en-US" dirty="0">
                <a:latin typeface="Helvetica Neue" panose="02000503000000020004" pitchFamily="2" charset="0"/>
              </a:rPr>
              <a:t>Detecting and managing the spread of rumors is critical for maintaining trust and ensuring the accuracy of information across digital platforms. Social media, with its vast reach and rapid dissemination of content, plays a central role in the propagation of rumors. Rumor detection involves not only identifying false or misleading content but also understanding how it spreads through the network, how its intensity changes over time, and what factors influence its propagation. The dynamic nature of this process makes it difficult to track and classify rumors accurately. As such, real-time adaptation of rumor detection systems is essential to keep pace with the evolving nature of social media.</a:t>
            </a:r>
          </a:p>
          <a:p>
            <a:pPr>
              <a:buNone/>
            </a:pPr>
            <a:r>
              <a:rPr lang="en-US" dirty="0">
                <a:latin typeface="Helvetica Neue" panose="02000503000000020004" pitchFamily="2" charset="0"/>
              </a:rPr>
              <a:t>To address this, we introduce the Dynamic Graph Attention Partial Differential Equation (DGAPDE) framework, a novel approach that models the spread of rumors in social networks over time. By  integrate Graph Convolutional Networks (GCNs), Partial Differential Equations (PDEs), and Attention Mechanisms to model the temporal  dynamics of rumor propagation.</a:t>
            </a:r>
          </a:p>
          <a:p>
            <a:pPr>
              <a:buNone/>
            </a:pPr>
            <a:r>
              <a:rPr lang="en-US" b="1" dirty="0">
                <a:latin typeface="Helvetica Neue" panose="02000503000000020004" pitchFamily="2" charset="0"/>
              </a:rPr>
              <a:t>Background:</a:t>
            </a:r>
          </a:p>
          <a:p>
            <a:pPr>
              <a:buNone/>
            </a:pPr>
            <a:r>
              <a:rPr lang="en-US" dirty="0">
                <a:latin typeface="Helvetica Neue" panose="02000503000000020004" pitchFamily="2" charset="0"/>
              </a:rPr>
              <a:t>(Cui et al. 2020) [1]  incorporate external knowledge for better representation, yet they do not fully exploit the dynamic nature of knowledge in comments. GCNs have been used for rumor detection by modeling relationships among posts, comments, and users ( Bian et al. 2020) [2] . However, they often overlook the temporal evolution of rumors. Some models incorporate dynamic GCNs but lack knowledge integration. Our approach combines dynamic GCNs, attention mechanisms, and PDEs to capture both temporal evolution and knowledge dynamics. While existing models focus on spatial, temporal, or knowledge structures separately, our approach integrates these aspects, providing a more comprehensive solution for real-time and dynamic rumor detection.</a:t>
            </a: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a:xfrm>
            <a:off x="541000" y="5496787"/>
            <a:ext cx="10048875" cy="615545"/>
          </a:xfrm>
        </p:spPr>
        <p:txBody>
          <a:bodyPr/>
          <a:lstStyle/>
          <a:p>
            <a:r>
              <a:rPr lang="en-US" dirty="0">
                <a:effectLst/>
                <a:latin typeface="Helvetica Neue" panose="02000503000000020004" pitchFamily="2" charset="0"/>
              </a:rPr>
              <a:t>Introduction</a:t>
            </a:r>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550378" y="19725478"/>
            <a:ext cx="10048875" cy="615545"/>
          </a:xfrm>
        </p:spPr>
        <p:txBody>
          <a:bodyPr/>
          <a:lstStyle/>
          <a:p>
            <a:r>
              <a:rPr lang="en-US" dirty="0">
                <a:effectLst/>
                <a:latin typeface="Helvetica Neue" panose="02000503000000020004" pitchFamily="2" charset="0"/>
              </a:rPr>
              <a:t>Methodology</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33517069" y="6433540"/>
            <a:ext cx="10048874" cy="9018637"/>
          </a:xfrm>
        </p:spPr>
        <p:txBody>
          <a:bodyPr/>
          <a:lstStyle/>
          <a:p>
            <a:r>
              <a:rPr lang="en-US" dirty="0"/>
              <a:t>The results presented in this research highlight the effectiveness of the (DGAPDE) model in detecting rumors in social networks. The DGAPDE framework incorporates dynamic graph construction, external knowledge integration, Partial Differential Equations (PDEs), and attention mechanisms to track and predict the spread of rumors in real time.</a:t>
            </a:r>
          </a:p>
          <a:p>
            <a:r>
              <a:rPr lang="en-US" dirty="0"/>
              <a:t>Our approach is its ability to model the temporal and structure evolution of rumor propagation. By utilizing PDEs, we capture the continuous nature of rumor spread, while GCNs help in understanding the structure of the social network. The incorporation of external knowledge through knowledge graphs further improves the accuracy of the model by providing richer context for the entities involved in the rumors.</a:t>
            </a:r>
          </a:p>
          <a:p>
            <a:r>
              <a:rPr lang="en-US" dirty="0"/>
              <a:t>In terms of dataset analysis, the comparison between Weibo and Pheme</a:t>
            </a:r>
          </a:p>
          <a:p>
            <a:r>
              <a:rPr lang="en-US" sz="1800" dirty="0"/>
              <a:t>demonstrates the diverse nature of rumor propagation. Weibo, has large number of posts per event (up to 59,318 posts), presents a more complex challenge for rumor detection compared to Pheme, which has fewer posts per event (with an average of 16 posts). Despite these differences, the DGAPDE model performs effectively on both datasets, showing that it can handle large-scale, dynamic data and accurately predict rumors.</a:t>
            </a:r>
          </a:p>
          <a:p>
            <a:r>
              <a:rPr lang="en-US" sz="1800" dirty="0"/>
              <a:t>Additionally, we observed that the maximum number of posts per event in Weibo was significantly higher than in Pheme, which points to the scale and speed at which rumors can spread on platforms like Weibo. The average time length per event also varied widely, with Weibo events lasting much longer on average (108,506 minutes) compared to Pheme events (347 minutes). This indicates the different ways in which events unfold across platforms, which can affect the detection and classification of rumors. However, while the DGAPDE model performs well in both datasets, it is important to note that rumor detection remains a challenging task, especially when considering real-time data and the evolving nature of social media. Future work should focus on enhancing the model's scalability and adaptability to even larger and more dynamic datasets, as well as improving the model’s response time for real-time detection.</a:t>
            </a:r>
            <a:endParaRPr lang="en-US" sz="66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a:xfrm>
            <a:off x="33411378" y="5537924"/>
            <a:ext cx="10058400" cy="615545"/>
          </a:xfrm>
        </p:spPr>
        <p:txBody>
          <a:bodyPr/>
          <a:lstStyle/>
          <a:p>
            <a:r>
              <a:rPr lang="en-US" dirty="0">
                <a:effectLst/>
                <a:latin typeface="Helvetica Neue" panose="02000503000000020004" pitchFamily="2" charset="0"/>
              </a:rPr>
              <a:t>Discussion</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a:xfrm>
            <a:off x="33454905" y="15452177"/>
            <a:ext cx="10047018" cy="615545"/>
          </a:xfrm>
        </p:spPr>
        <p:txBody>
          <a:bodyPr/>
          <a:lstStyle/>
          <a:p>
            <a:r>
              <a:rPr lang="en-US" dirty="0">
                <a:effectLst/>
                <a:latin typeface="Helvetica Neue" panose="02000503000000020004" pitchFamily="2" charset="0"/>
              </a:rPr>
              <a:t>Conclusion</a:t>
            </a:r>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422760" y="16190841"/>
            <a:ext cx="10047018" cy="5226024"/>
          </a:xfrm>
        </p:spPr>
        <p:txBody>
          <a:bodyPr/>
          <a:lstStyle/>
          <a:p>
            <a:r>
              <a:rPr lang="en-US" dirty="0"/>
              <a:t>In conclusion, the DGAPDE model offers a promising solution for real-time rumor detection in social networks. By integrating dynamic graph-based techniques, external knowledge, attention mechanisms, and PDEs, the model can effectively capture the complex temporal and spatial dynamics of rumor propagation. The results from both the Weibo and Pheme datasets demonstrate the model’s ability to accurately detect rumors, even in large-scale and rapidly evolving data environments.</a:t>
            </a:r>
          </a:p>
          <a:p>
            <a:r>
              <a:rPr lang="en-US" dirty="0"/>
              <a:t>The proposed framework outperforms existing models by providing a more comprehensive approach that accounts for the evolution of information, the relationships between entities, and the contextual knowledge of the social network. As social media platforms continue to grow and rumors spread at an increasingly rapid pace, the need for effective real-time detection systems is more critical than ever. The DGAPDE model lays the foundation for future advancements in rumor detection, offering valuable insights for applications in crisis management, public health, and cybersecurity. Further improvements can be made to enhance the model’s adaptability and scalability, ensuring its effectiveness in real-world, dynamic social network environments.</a:t>
            </a: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454905" y="21539984"/>
            <a:ext cx="10047018" cy="615545"/>
          </a:xfrm>
        </p:spPr>
        <p:txBody>
          <a:bodyPr/>
          <a:lstStyle/>
          <a:p>
            <a:r>
              <a:rPr lang="en-US" dirty="0">
                <a:effectLst/>
                <a:latin typeface="Helvetica Neue" panose="02000503000000020004" pitchFamily="2" charset="0"/>
              </a:rPr>
              <a:t>Future Work</a:t>
            </a:r>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454905" y="22269960"/>
            <a:ext cx="10052050" cy="1348039"/>
          </a:xfrm>
        </p:spPr>
        <p:txBody>
          <a:bodyPr/>
          <a:lstStyle/>
          <a:p>
            <a:pPr>
              <a:buFont typeface="Arial" panose="020B0604020202020204" pitchFamily="34" charset="0"/>
              <a:buChar char="•"/>
            </a:pPr>
            <a:r>
              <a:rPr lang="en-US" dirty="0"/>
              <a:t>Explore </a:t>
            </a:r>
            <a:r>
              <a:rPr lang="en-US" b="1" dirty="0"/>
              <a:t>multi-view learning</a:t>
            </a:r>
            <a:r>
              <a:rPr lang="en-US" dirty="0"/>
              <a:t> for deeper insights into rumor propagation.</a:t>
            </a:r>
          </a:p>
          <a:p>
            <a:pPr>
              <a:buFont typeface="Arial" panose="020B0604020202020204" pitchFamily="34" charset="0"/>
              <a:buChar char="•"/>
            </a:pPr>
            <a:r>
              <a:rPr lang="en-US" dirty="0"/>
              <a:t>Further integrate </a:t>
            </a:r>
            <a:r>
              <a:rPr lang="en-US" b="1" dirty="0"/>
              <a:t>temporal patterns</a:t>
            </a:r>
            <a:r>
              <a:rPr lang="en-US" dirty="0"/>
              <a:t> for better adaptability in rapidly changing social networks.</a:t>
            </a:r>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425936" y="25519215"/>
            <a:ext cx="10047018" cy="615545"/>
          </a:xfrm>
        </p:spPr>
        <p:txBody>
          <a:bodyPr/>
          <a:lstStyle/>
          <a:p>
            <a:r>
              <a:rPr lang="en-US" dirty="0"/>
              <a:t>Reference</a:t>
            </a:r>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3368187" y="26281008"/>
            <a:ext cx="10052050" cy="4395027"/>
          </a:xfrm>
        </p:spPr>
        <p:txBody>
          <a:bodyPr/>
          <a:lstStyle/>
          <a:p>
            <a:r>
              <a:rPr lang="en-US" dirty="0"/>
              <a:t>[1]. Zhang, Q. Fang, S. Qian, and C. Xu, “Multi-modal knowledge-aware event mem-</a:t>
            </a:r>
          </a:p>
          <a:p>
            <a:r>
              <a:rPr lang="en-US" dirty="0"/>
              <a:t>ory network for social media rumor detection,” in Proceedings of the 27th ACM</a:t>
            </a:r>
          </a:p>
          <a:p>
            <a:r>
              <a:rPr lang="en-US" dirty="0"/>
              <a:t>international conference on multimedia, 2019, pp. 1942–1951.</a:t>
            </a:r>
          </a:p>
          <a:p>
            <a:endParaRPr lang="en-US" dirty="0"/>
          </a:p>
          <a:p>
            <a:r>
              <a:rPr lang="en-US" dirty="0"/>
              <a:t>[2]. Bian, X. Xiao, T. Xu, P. Zhao, W. Huang, Y. Rong, and J. Huang, “Rumor de-</a:t>
            </a:r>
          </a:p>
          <a:p>
            <a:r>
              <a:rPr lang="en-US" dirty="0"/>
              <a:t>tection on social media with bi-directional graph convolutional networks,” in Pro-</a:t>
            </a:r>
          </a:p>
          <a:p>
            <a:r>
              <a:rPr lang="en-US" dirty="0"/>
              <a:t>ceedings of the AAAI conference on artificial intelligence, vol. 34, no. 01, 2020, pp.</a:t>
            </a:r>
          </a:p>
          <a:p>
            <a:r>
              <a:rPr lang="en-US" dirty="0"/>
              <a:t>549–556.</a:t>
            </a:r>
          </a:p>
          <a:p>
            <a:r>
              <a:rPr lang="en-US" dirty="0"/>
              <a:t>[3] M. Sun, X. Zhang, J. Zheng, and G. Ma, “Ddgcn: Dual dynamic graph convolu-</a:t>
            </a:r>
          </a:p>
          <a:p>
            <a:r>
              <a:rPr lang="en-US" dirty="0"/>
              <a:t>tional networks for rumor detection on social media,” in Proceedings of the AAAI</a:t>
            </a:r>
          </a:p>
          <a:p>
            <a:r>
              <a:rPr lang="en-US" dirty="0"/>
              <a:t>conference on artificial intelligence, vol. 36, no. 4, 2022, pp. 4611–4619</a:t>
            </a:r>
          </a:p>
          <a:p>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500937" y="15985322"/>
            <a:ext cx="10056813" cy="3951829"/>
          </a:xfrm>
        </p:spPr>
        <p:txBody>
          <a:bodyPr/>
          <a:lstStyle/>
          <a:p>
            <a:r>
              <a:rPr lang="en-US" dirty="0"/>
              <a:t>The main goal of this research is to create a more comprehensive and dynamic system for detecting rumors on social networks, addressing the limitations found in current methods. Specifically, the research focuses on the following objectives:</a:t>
            </a:r>
          </a:p>
          <a:p>
            <a:endParaRPr lang="en-US" dirty="0"/>
          </a:p>
          <a:p>
            <a:r>
              <a:rPr lang="en-US" dirty="0"/>
              <a:t>Develop a Dynamic and Real-Time Rumor Detection Framework:</a:t>
            </a:r>
          </a:p>
          <a:p>
            <a:r>
              <a:rPr lang="en-US" dirty="0"/>
              <a:t>Our goal is to design and implement the Dynamic Graph Attention Partial Differential Equation (DGAPDE) framework. This framework aims to capture the ever-changing patterns of rumor spread by considering both the temporal and structure aspects of rumor propagation across social networks. By combining Graph Convolutional Networks (GCNs), Attention Mechanisms, and Partial Differential Equations (PDEs), the framework will track how rumors evolve and interact in a network, while accounting for both knowledge-based relationships.</a:t>
            </a:r>
          </a:p>
        </p:txBody>
      </p:sp>
      <p:sp>
        <p:nvSpPr>
          <p:cNvPr id="16" name="Text Placeholder 15">
            <a:extLst>
              <a:ext uri="{FF2B5EF4-FFF2-40B4-BE49-F238E27FC236}">
                <a16:creationId xmlns:a16="http://schemas.microsoft.com/office/drawing/2014/main" id="{0AD2DAE7-5392-D4F6-09BD-CBD3734582B2}"/>
              </a:ext>
            </a:extLst>
          </p:cNvPr>
          <p:cNvSpPr>
            <a:spLocks noGrp="1"/>
          </p:cNvSpPr>
          <p:nvPr>
            <p:ph type="body" sz="quarter" idx="150"/>
          </p:nvPr>
        </p:nvSpPr>
        <p:spPr>
          <a:xfrm>
            <a:off x="6037035" y="2431365"/>
            <a:ext cx="31998968" cy="523220"/>
          </a:xfrm>
        </p:spPr>
        <p:txBody>
          <a:bodyPr/>
          <a:lstStyle/>
          <a:p>
            <a:r>
              <a:rPr lang="en-US" dirty="0"/>
              <a:t>Computer Science </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a:xfrm>
            <a:off x="5997206" y="1403223"/>
            <a:ext cx="31998968" cy="769441"/>
          </a:xfrm>
        </p:spPr>
        <p:txBody>
          <a:bodyPr/>
          <a:lstStyle/>
          <a:p>
            <a:r>
              <a:rPr lang="en-US" dirty="0"/>
              <a:t>Ghadah Almousa </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5997206" y="529110"/>
            <a:ext cx="31998968" cy="923330"/>
          </a:xfrm>
        </p:spPr>
        <p:txBody>
          <a:bodyPr/>
          <a:lstStyle/>
          <a:p>
            <a:r>
              <a:rPr lang="en-US" dirty="0"/>
              <a:t>Real-Time Rumor Detection: </a:t>
            </a:r>
            <a:r>
              <a:rPr lang="en-US" dirty="0">
                <a:effectLst/>
                <a:latin typeface="Helvetica Neue" panose="02000503000000020004" pitchFamily="2" charset="0"/>
              </a:rPr>
              <a:t>Dynamic Graph Attention Partial Differential Equation</a:t>
            </a:r>
          </a:p>
        </p:txBody>
      </p:sp>
      <p:sp>
        <p:nvSpPr>
          <p:cNvPr id="22" name="Text Placeholder 1">
            <a:extLst>
              <a:ext uri="{FF2B5EF4-FFF2-40B4-BE49-F238E27FC236}">
                <a16:creationId xmlns:a16="http://schemas.microsoft.com/office/drawing/2014/main" id="{4FB4D58E-D78B-E1CF-7410-36FEFEF14EE3}"/>
              </a:ext>
            </a:extLst>
          </p:cNvPr>
          <p:cNvSpPr>
            <a:spLocks noGrp="1"/>
          </p:cNvSpPr>
          <p:nvPr>
            <p:ph type="body" sz="quarter" idx="20"/>
          </p:nvPr>
        </p:nvSpPr>
        <p:spPr>
          <a:xfrm>
            <a:off x="500937" y="15510294"/>
            <a:ext cx="10050462" cy="615545"/>
          </a:xfrm>
        </p:spPr>
        <p:txBody>
          <a:bodyPr/>
          <a:lstStyle/>
          <a:p>
            <a:r>
              <a:rPr lang="en-US" dirty="0">
                <a:effectLst/>
                <a:latin typeface="Helvetica Neue" panose="02000503000000020004" pitchFamily="2" charset="0"/>
              </a:rPr>
              <a:t>Objectives</a:t>
            </a:r>
          </a:p>
        </p:txBody>
      </p:sp>
      <p:sp>
        <p:nvSpPr>
          <p:cNvPr id="26" name="Text Placeholder 5">
            <a:extLst>
              <a:ext uri="{FF2B5EF4-FFF2-40B4-BE49-F238E27FC236}">
                <a16:creationId xmlns:a16="http://schemas.microsoft.com/office/drawing/2014/main" id="{95C00CE8-F33A-418F-9D3D-9F0900ABC8CD}"/>
              </a:ext>
            </a:extLst>
          </p:cNvPr>
          <p:cNvSpPr txBox="1">
            <a:spLocks/>
          </p:cNvSpPr>
          <p:nvPr/>
        </p:nvSpPr>
        <p:spPr>
          <a:xfrm>
            <a:off x="11259595" y="16799126"/>
            <a:ext cx="10048875" cy="615545"/>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effectLst/>
                <a:latin typeface="Helvetica Neue" panose="02000503000000020004" pitchFamily="2" charset="0"/>
              </a:rPr>
              <a:t>Datasets</a:t>
            </a:r>
          </a:p>
        </p:txBody>
      </p:sp>
      <p:sp>
        <p:nvSpPr>
          <p:cNvPr id="27" name="Text Placeholder 4">
            <a:extLst>
              <a:ext uri="{FF2B5EF4-FFF2-40B4-BE49-F238E27FC236}">
                <a16:creationId xmlns:a16="http://schemas.microsoft.com/office/drawing/2014/main" id="{9A92DECF-404D-5B1B-AD50-E01DA2CC3764}"/>
              </a:ext>
            </a:extLst>
          </p:cNvPr>
          <p:cNvSpPr txBox="1">
            <a:spLocks/>
          </p:cNvSpPr>
          <p:nvPr/>
        </p:nvSpPr>
        <p:spPr>
          <a:xfrm>
            <a:off x="11259596" y="17320327"/>
            <a:ext cx="10048874" cy="12206396"/>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We conduct experiments on two public real-world datasets, Pheme and Weibo [3],</a:t>
            </a:r>
          </a:p>
          <a:p>
            <a:r>
              <a:rPr lang="en-US" dirty="0"/>
              <a:t>They are collected from Twitter and Weibo, respectively. Each event has a label, either rumor or non-rumor. The datasets contain rich information, including post texts, user comments, and their release times. Fig. 2 shows the statistics of the datasets</a:t>
            </a:r>
          </a:p>
          <a:p>
            <a:endParaRPr lang="en-US" dirty="0"/>
          </a:p>
          <a:p>
            <a:endParaRPr lang="en-US" dirty="0"/>
          </a:p>
          <a:p>
            <a:endParaRPr lang="en-US" dirty="0"/>
          </a:p>
          <a:p>
            <a:endParaRPr lang="en-US" dirty="0"/>
          </a:p>
          <a:p>
            <a:r>
              <a:rPr lang="en-US" dirty="0">
                <a:latin typeface="Times New Roman" panose="02020603050405020304" pitchFamily="18" charset="0"/>
              </a:rPr>
              <a:t>                    </a:t>
            </a:r>
          </a:p>
          <a:p>
            <a:r>
              <a:rPr lang="en-US" dirty="0">
                <a:latin typeface="Times New Roman" panose="02020603050405020304" pitchFamily="18" charset="0"/>
              </a:rPr>
              <a:t>	</a:t>
            </a:r>
          </a:p>
          <a:p>
            <a:endParaRPr lang="en-US" sz="1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rPr>
              <a:t>  </a:t>
            </a: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US" dirty="0"/>
          </a:p>
          <a:p>
            <a:endParaRPr lang="en-US" dirty="0"/>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Fig 2  highlights the distinct patterns of rumor propagation, emphasizing the challenges posed by Weibo’s multimodal content and event-specific nature.</a:t>
            </a: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28" name="Text Placeholder 10">
            <a:extLst>
              <a:ext uri="{FF2B5EF4-FFF2-40B4-BE49-F238E27FC236}">
                <a16:creationId xmlns:a16="http://schemas.microsoft.com/office/drawing/2014/main" id="{F87F5B7C-52E1-9D54-714C-3B490B7290E6}"/>
              </a:ext>
            </a:extLst>
          </p:cNvPr>
          <p:cNvSpPr txBox="1">
            <a:spLocks/>
          </p:cNvSpPr>
          <p:nvPr/>
        </p:nvSpPr>
        <p:spPr>
          <a:xfrm>
            <a:off x="33483874" y="23801493"/>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effectLst/>
                <a:latin typeface="Helvetica Neue" panose="02000503000000020004" pitchFamily="2" charset="0"/>
              </a:rPr>
              <a:t>Acknowledgment</a:t>
            </a:r>
          </a:p>
        </p:txBody>
      </p:sp>
      <p:sp>
        <p:nvSpPr>
          <p:cNvPr id="29" name="Text Placeholder 11">
            <a:extLst>
              <a:ext uri="{FF2B5EF4-FFF2-40B4-BE49-F238E27FC236}">
                <a16:creationId xmlns:a16="http://schemas.microsoft.com/office/drawing/2014/main" id="{BA988FD3-D541-FEC3-E78A-671C569F6C7B}"/>
              </a:ext>
            </a:extLst>
          </p:cNvPr>
          <p:cNvSpPr txBox="1">
            <a:spLocks/>
          </p:cNvSpPr>
          <p:nvPr/>
        </p:nvSpPr>
        <p:spPr>
          <a:xfrm>
            <a:off x="33513893" y="24433335"/>
            <a:ext cx="10052050" cy="101564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I Would like to express my sincere gratitude to my advisor, </a:t>
            </a:r>
            <a:r>
              <a:rPr lang="en-US" dirty="0" err="1"/>
              <a:t>Yugyung</a:t>
            </a:r>
            <a:r>
              <a:rPr lang="en-US" dirty="0"/>
              <a:t> Lee , for her invaluable guidance and support throughout this research. </a:t>
            </a:r>
          </a:p>
        </p:txBody>
      </p:sp>
      <p:pic>
        <p:nvPicPr>
          <p:cNvPr id="35" name="Picture 34" descr="A diagram of a process&#10;&#10;AI-generated content may be incorrect.">
            <a:extLst>
              <a:ext uri="{FF2B5EF4-FFF2-40B4-BE49-F238E27FC236}">
                <a16:creationId xmlns:a16="http://schemas.microsoft.com/office/drawing/2014/main" id="{3826A254-9A80-E701-4106-664F46206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461" y="10879744"/>
            <a:ext cx="9663343" cy="5438727"/>
          </a:xfrm>
          <a:prstGeom prst="rect">
            <a:avLst/>
          </a:prstGeom>
        </p:spPr>
      </p:pic>
      <p:sp>
        <p:nvSpPr>
          <p:cNvPr id="36" name="TextBox 35">
            <a:extLst>
              <a:ext uri="{FF2B5EF4-FFF2-40B4-BE49-F238E27FC236}">
                <a16:creationId xmlns:a16="http://schemas.microsoft.com/office/drawing/2014/main" id="{DADFBB20-633B-3500-50C0-234D154A67BE}"/>
              </a:ext>
            </a:extLst>
          </p:cNvPr>
          <p:cNvSpPr txBox="1"/>
          <p:nvPr/>
        </p:nvSpPr>
        <p:spPr>
          <a:xfrm>
            <a:off x="15110578" y="16351805"/>
            <a:ext cx="2507161" cy="307777"/>
          </a:xfrm>
          <a:prstGeom prst="rect">
            <a:avLst/>
          </a:prstGeom>
          <a:noFill/>
        </p:spPr>
        <p:txBody>
          <a:bodyPr wrap="none" rtlCol="0">
            <a:spAutoFit/>
          </a:bodyPr>
          <a:lstStyle/>
          <a:p>
            <a:r>
              <a:rPr lang="en-US" sz="1400" dirty="0">
                <a:solidFill>
                  <a:srgbClr val="1F3764"/>
                </a:solidFill>
                <a:latin typeface="Times New Roman" panose="02020603050405020304" pitchFamily="18" charset="0"/>
                <a:cs typeface="Times New Roman" panose="02020603050405020304" pitchFamily="18" charset="0"/>
              </a:rPr>
              <a:t>Fig 1: Architecture of DGAPDE</a:t>
            </a:r>
          </a:p>
        </p:txBody>
      </p:sp>
      <p:pic>
        <p:nvPicPr>
          <p:cNvPr id="38" name="Picture 37" descr="A black text on a white background&#10;&#10;AI-generated content may be incorrect.">
            <a:extLst>
              <a:ext uri="{FF2B5EF4-FFF2-40B4-BE49-F238E27FC236}">
                <a16:creationId xmlns:a16="http://schemas.microsoft.com/office/drawing/2014/main" id="{301491B6-CAE3-A204-9E21-D8BD2E8CF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255" y="22543387"/>
            <a:ext cx="2311400" cy="406400"/>
          </a:xfrm>
          <a:prstGeom prst="rect">
            <a:avLst/>
          </a:prstGeom>
        </p:spPr>
      </p:pic>
      <p:pic>
        <p:nvPicPr>
          <p:cNvPr id="40" name="Picture 39" descr="A black text with a triangle and a triangle&#10;&#10;AI-generated content may be incorrect.">
            <a:extLst>
              <a:ext uri="{FF2B5EF4-FFF2-40B4-BE49-F238E27FC236}">
                <a16:creationId xmlns:a16="http://schemas.microsoft.com/office/drawing/2014/main" id="{1DE8FD40-F7B9-DE33-D24B-717D6845C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109" y="25268821"/>
            <a:ext cx="3086100" cy="635000"/>
          </a:xfrm>
          <a:prstGeom prst="rect">
            <a:avLst/>
          </a:prstGeom>
        </p:spPr>
      </p:pic>
      <p:pic>
        <p:nvPicPr>
          <p:cNvPr id="42" name="Picture 41" descr="A black and white math equation&#10;&#10;AI-generated content may be incorrect.">
            <a:extLst>
              <a:ext uri="{FF2B5EF4-FFF2-40B4-BE49-F238E27FC236}">
                <a16:creationId xmlns:a16="http://schemas.microsoft.com/office/drawing/2014/main" id="{0D12D670-EF9B-C917-C878-7D894231D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8137" y="6550117"/>
            <a:ext cx="3594100" cy="596900"/>
          </a:xfrm>
          <a:prstGeom prst="rect">
            <a:avLst/>
          </a:prstGeom>
        </p:spPr>
      </p:pic>
      <p:pic>
        <p:nvPicPr>
          <p:cNvPr id="46" name="Picture 45" descr="A graph with blue and orange bars&#10;&#10;AI-generated content may be incorrect.">
            <a:extLst>
              <a:ext uri="{FF2B5EF4-FFF2-40B4-BE49-F238E27FC236}">
                <a16:creationId xmlns:a16="http://schemas.microsoft.com/office/drawing/2014/main" id="{06D1D8C8-E891-8F53-6C72-1EEF2BC90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2174" y="18830874"/>
            <a:ext cx="9643715" cy="5056332"/>
          </a:xfrm>
          <a:prstGeom prst="rect">
            <a:avLst/>
          </a:prstGeom>
        </p:spPr>
      </p:pic>
      <p:sp>
        <p:nvSpPr>
          <p:cNvPr id="58" name="Text Placeholder 4">
            <a:extLst>
              <a:ext uri="{FF2B5EF4-FFF2-40B4-BE49-F238E27FC236}">
                <a16:creationId xmlns:a16="http://schemas.microsoft.com/office/drawing/2014/main" id="{89EEC7DB-00ED-023C-26F6-DEAA6F5A70B8}"/>
              </a:ext>
            </a:extLst>
          </p:cNvPr>
          <p:cNvSpPr txBox="1">
            <a:spLocks/>
          </p:cNvSpPr>
          <p:nvPr/>
        </p:nvSpPr>
        <p:spPr>
          <a:xfrm>
            <a:off x="501246" y="20188307"/>
            <a:ext cx="10048874" cy="12150996"/>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The model integrates </a:t>
            </a:r>
            <a:r>
              <a:rPr lang="en-US" b="1" dirty="0"/>
              <a:t>Graph Convolutional Networks (GCNs)</a:t>
            </a:r>
            <a:r>
              <a:rPr lang="en-US" dirty="0"/>
              <a:t>, </a:t>
            </a:r>
            <a:r>
              <a:rPr lang="en-US" b="1" dirty="0"/>
              <a:t>Partial Differential Equations (PDEs)</a:t>
            </a:r>
            <a:r>
              <a:rPr lang="en-US" dirty="0"/>
              <a:t>, and </a:t>
            </a:r>
            <a:r>
              <a:rPr lang="en-US" b="1" dirty="0"/>
              <a:t>Attention Mechanisms</a:t>
            </a:r>
            <a:r>
              <a:rPr lang="en-US" dirty="0"/>
              <a:t> to capture the complex dynamics of rumor propagation over time. Below is a summary of the methodology, including key equations:</a:t>
            </a:r>
          </a:p>
          <a:p>
            <a:r>
              <a:rPr lang="en-US" b="1" dirty="0"/>
              <a:t>1. Dynamic Propagation Graph Construction</a:t>
            </a:r>
          </a:p>
          <a:p>
            <a:r>
              <a:rPr lang="en-US" dirty="0"/>
              <a:t>For each event </a:t>
            </a:r>
            <a:r>
              <a:rPr lang="en-US" b="1" dirty="0"/>
              <a:t>Ei</a:t>
            </a:r>
            <a:r>
              <a:rPr lang="en-US" dirty="0"/>
              <a:t>, we construct a sequence of </a:t>
            </a:r>
            <a:r>
              <a:rPr lang="en-US" b="1" dirty="0"/>
              <a:t>propagation graphs</a:t>
            </a:r>
            <a:r>
              <a:rPr lang="en-US" dirty="0"/>
              <a:t> over time, where the propagation graph at the r-</a:t>
            </a:r>
            <a:r>
              <a:rPr lang="en-US" dirty="0" err="1"/>
              <a:t>th</a:t>
            </a:r>
            <a:r>
              <a:rPr lang="en-US" dirty="0"/>
              <a:t> time stage is represented as:</a:t>
            </a:r>
          </a:p>
          <a:p>
            <a:endParaRPr lang="en-US" dirty="0"/>
          </a:p>
          <a:p>
            <a:endParaRPr lang="en-US" dirty="0"/>
          </a:p>
          <a:p>
            <a:r>
              <a:rPr lang="en-US" dirty="0"/>
              <a:t>At each time stage, the </a:t>
            </a:r>
            <a:r>
              <a:rPr lang="en-US" b="1" dirty="0"/>
              <a:t>adjacency matrix </a:t>
            </a:r>
            <a:r>
              <a:rPr lang="en-US" dirty="0"/>
              <a:t> of the propagation graph is updated to reflect changes in the graph structure over time.</a:t>
            </a:r>
          </a:p>
          <a:p>
            <a:r>
              <a:rPr lang="en-US" b="1" dirty="0"/>
              <a:t>2. Dynamic Knowledge Graph Construction</a:t>
            </a:r>
          </a:p>
          <a:p>
            <a:r>
              <a:rPr lang="en-US" dirty="0"/>
              <a:t>We create a </a:t>
            </a:r>
            <a:r>
              <a:rPr lang="en-US" b="1" dirty="0"/>
              <a:t>knowledge graph</a:t>
            </a:r>
            <a:r>
              <a:rPr lang="en-US" dirty="0"/>
              <a:t> that evolves with the event, capturing the knowledge extracted from both the source post and its comments</a:t>
            </a:r>
          </a:p>
          <a:p>
            <a:r>
              <a:rPr lang="en-US" dirty="0"/>
              <a:t> </a:t>
            </a:r>
            <a:r>
              <a:rPr lang="en-US" b="1" dirty="0"/>
              <a:t>3. Partial Differential Equations (PDEs)</a:t>
            </a:r>
          </a:p>
          <a:p>
            <a:r>
              <a:rPr lang="en-US" dirty="0"/>
              <a:t>To model the continuous evolution of rumor intensity over time, we use the following PDE: </a:t>
            </a:r>
          </a:p>
          <a:p>
            <a:r>
              <a:rPr lang="en-US" b="1" dirty="0"/>
              <a:t>where:</a:t>
            </a:r>
          </a:p>
          <a:p>
            <a:r>
              <a:rPr lang="en-US" b="1" dirty="0"/>
              <a:t>• u(x, t): </a:t>
            </a:r>
            <a:r>
              <a:rPr lang="en-US" dirty="0"/>
              <a:t>The state of the rumor x and time t, representing the intensity or likelihood</a:t>
            </a:r>
          </a:p>
          <a:p>
            <a:r>
              <a:rPr lang="en-US" dirty="0"/>
              <a:t>of a rumor being present at a specific node (post or comment) in the network.</a:t>
            </a:r>
          </a:p>
          <a:p>
            <a:r>
              <a:rPr lang="en-US" dirty="0"/>
              <a:t>• ∇xu: The gradients capturing localized variations in the spread of the rumor. These</a:t>
            </a:r>
          </a:p>
          <a:p>
            <a:r>
              <a:rPr lang="en-US" dirty="0"/>
              <a:t>gradients represent the difference in rumor intensity between connected nodes (posts</a:t>
            </a:r>
          </a:p>
          <a:p>
            <a:r>
              <a:rPr lang="en-US" dirty="0"/>
              <a:t>or comments).</a:t>
            </a:r>
          </a:p>
          <a:p>
            <a:pPr>
              <a:buNone/>
            </a:pPr>
            <a:r>
              <a:rPr lang="en-US" b="1" dirty="0"/>
              <a:t>• F (x, u, ∇xu</a:t>
            </a:r>
            <a:r>
              <a:rPr lang="en-US" dirty="0"/>
              <a:t>): The evolution function modeling the temporal interactions of rumor</a:t>
            </a:r>
          </a:p>
          <a:p>
            <a:pPr>
              <a:buNone/>
            </a:pPr>
            <a:r>
              <a:rPr lang="en-US" dirty="0"/>
              <a:t>propagation. This function determines how rumors evolve over time and spread</a:t>
            </a:r>
          </a:p>
          <a:p>
            <a:pPr>
              <a:buNone/>
            </a:pPr>
            <a:r>
              <a:rPr lang="en-US" dirty="0"/>
              <a:t>across connected nodes based on their current state and neighborhood interactions.</a:t>
            </a:r>
          </a:p>
          <a:p>
            <a:pPr>
              <a:buNone/>
            </a:pPr>
            <a:r>
              <a:rPr lang="en-US" dirty="0"/>
              <a:t> The adjacency matrix </a:t>
            </a:r>
            <a:r>
              <a:rPr lang="en-US" b="1" dirty="0"/>
              <a:t>Adj </a:t>
            </a:r>
            <a:r>
              <a:rPr lang="en-US" dirty="0"/>
              <a:t>ensures that the propagation model</a:t>
            </a:r>
          </a:p>
          <a:p>
            <a:pPr>
              <a:buNone/>
            </a:pPr>
            <a:r>
              <a:rPr lang="en-US" dirty="0"/>
              <a:t>is consistent with the social network structure, reflecting how information spreads across the graph.</a:t>
            </a:r>
          </a:p>
          <a:p>
            <a:r>
              <a:rPr lang="en-US" b="1" dirty="0"/>
              <a:t>4. Dual-Dynamic GCN Module</a:t>
            </a:r>
          </a:p>
          <a:p>
            <a:r>
              <a:rPr lang="en-US" dirty="0"/>
              <a:t>The Dual Dynamic GCN Module is composed of two GCN units one for encoding</a:t>
            </a:r>
          </a:p>
          <a:p>
            <a:r>
              <a:rPr lang="en-US" dirty="0"/>
              <a:t>the propagation graph and another for the knowledge graph and a temporal fusion unit. The module processes both graphs sequentially at each time stage r, updating the node features as the event evolves.</a:t>
            </a:r>
          </a:p>
          <a:p>
            <a:r>
              <a:rPr lang="en-US" b="1" dirty="0"/>
              <a:t>5. Attention Mechanisms for Feature Importance</a:t>
            </a:r>
            <a:endParaRPr lang="en-US" dirty="0"/>
          </a:p>
          <a:p>
            <a:r>
              <a:rPr lang="en-US" dirty="0"/>
              <a:t>To emphasize important features in both the propagation and knowledge graphs,</a:t>
            </a:r>
          </a:p>
          <a:p>
            <a:r>
              <a:rPr lang="en-US" dirty="0"/>
              <a:t>we incorporate Attention Mechanisms. Multi-head attention is applied to focus on the</a:t>
            </a:r>
          </a:p>
        </p:txBody>
      </p:sp>
      <p:sp>
        <p:nvSpPr>
          <p:cNvPr id="59" name="TextBox 58">
            <a:extLst>
              <a:ext uri="{FF2B5EF4-FFF2-40B4-BE49-F238E27FC236}">
                <a16:creationId xmlns:a16="http://schemas.microsoft.com/office/drawing/2014/main" id="{4CC1F7BC-5636-9916-68D5-3C11FF2ABAD8}"/>
              </a:ext>
            </a:extLst>
          </p:cNvPr>
          <p:cNvSpPr txBox="1"/>
          <p:nvPr/>
        </p:nvSpPr>
        <p:spPr>
          <a:xfrm>
            <a:off x="15330689" y="23660599"/>
            <a:ext cx="1887055" cy="307777"/>
          </a:xfrm>
          <a:prstGeom prst="rect">
            <a:avLst/>
          </a:prstGeom>
          <a:solidFill>
            <a:schemeClr val="bg1"/>
          </a:solidFill>
        </p:spPr>
        <p:txBody>
          <a:bodyPr wrap="none" rtlCol="0">
            <a:spAutoFit/>
          </a:bodyPr>
          <a:lstStyle/>
          <a:p>
            <a:r>
              <a:rPr lang="en-US" sz="1400" dirty="0">
                <a:solidFill>
                  <a:srgbClr val="1F3764"/>
                </a:solidFill>
                <a:latin typeface="Times New Roman" panose="02020603050405020304" pitchFamily="18" charset="0"/>
                <a:cs typeface="Times New Roman" panose="02020603050405020304" pitchFamily="18" charset="0"/>
              </a:rPr>
              <a:t>Fig </a:t>
            </a:r>
            <a:r>
              <a:rPr lang="en-US" sz="1400" dirty="0">
                <a:solidFill>
                  <a:srgbClr val="1F3764"/>
                </a:solidFill>
                <a:latin typeface="Times New Roman" panose="02020603050405020304" pitchFamily="18" charset="0"/>
              </a:rPr>
              <a:t>2</a:t>
            </a:r>
            <a:r>
              <a:rPr lang="en-US" sz="1400" dirty="0">
                <a:solidFill>
                  <a:srgbClr val="1F3764"/>
                </a:solidFill>
                <a:latin typeface="Times New Roman" panose="02020603050405020304" pitchFamily="18" charset="0"/>
                <a:cs typeface="Times New Roman" panose="02020603050405020304" pitchFamily="18" charset="0"/>
              </a:rPr>
              <a:t>: Datasets Statistic</a:t>
            </a:r>
          </a:p>
        </p:txBody>
      </p:sp>
      <p:sp>
        <p:nvSpPr>
          <p:cNvPr id="60" name="Text Placeholder 9">
            <a:extLst>
              <a:ext uri="{FF2B5EF4-FFF2-40B4-BE49-F238E27FC236}">
                <a16:creationId xmlns:a16="http://schemas.microsoft.com/office/drawing/2014/main" id="{68DC2FBC-871A-0DB1-0820-1298E9B406D6}"/>
              </a:ext>
            </a:extLst>
          </p:cNvPr>
          <p:cNvSpPr txBox="1">
            <a:spLocks/>
          </p:cNvSpPr>
          <p:nvPr/>
        </p:nvSpPr>
        <p:spPr>
          <a:xfrm>
            <a:off x="22036519" y="6100142"/>
            <a:ext cx="10047018" cy="8051413"/>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66" name="Text Placeholder 6">
            <a:extLst>
              <a:ext uri="{FF2B5EF4-FFF2-40B4-BE49-F238E27FC236}">
                <a16:creationId xmlns:a16="http://schemas.microsoft.com/office/drawing/2014/main" id="{B8F74D52-D7A8-CBE3-DB7C-58AF43DE2FC5}"/>
              </a:ext>
            </a:extLst>
          </p:cNvPr>
          <p:cNvSpPr txBox="1">
            <a:spLocks/>
          </p:cNvSpPr>
          <p:nvPr/>
        </p:nvSpPr>
        <p:spPr>
          <a:xfrm>
            <a:off x="22297956" y="6789994"/>
            <a:ext cx="10048874" cy="7848280"/>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None/>
            </a:pPr>
            <a:r>
              <a:rPr lang="en-US" b="1" dirty="0"/>
              <a:t>Fig. 4</a:t>
            </a:r>
            <a:r>
              <a:rPr lang="en-US" dirty="0"/>
              <a:t> shows the propagation graph of a post within the </a:t>
            </a:r>
            <a:r>
              <a:rPr lang="en-US" b="1" dirty="0"/>
              <a:t>Weibo dataset</a:t>
            </a:r>
            <a:r>
              <a:rPr lang="en-US" dirty="0"/>
              <a:t>, demonstrating how a post spreads across the network of users over time. This graph highlights the various interactions, reposts, and replies that contribute to the spread of information on the platform. Each part of the graph gives us a deeper understanding of how content travels and gets shared among different users.</a:t>
            </a:r>
          </a:p>
          <a:p>
            <a:pPr>
              <a:buNone/>
            </a:pPr>
            <a:r>
              <a:rPr lang="en-US" dirty="0"/>
              <a:t>In the graph, each post is represented by a node. The color of the node reflects the type of content in the post: </a:t>
            </a:r>
            <a:r>
              <a:rPr lang="en-US" b="1" dirty="0"/>
              <a:t>Purple</a:t>
            </a:r>
            <a:r>
              <a:rPr lang="en-US" dirty="0"/>
              <a:t> nodes represent regular posts. </a:t>
            </a:r>
            <a:r>
              <a:rPr lang="en-US" b="1" dirty="0"/>
              <a:t>Green</a:t>
            </a:r>
            <a:r>
              <a:rPr lang="en-US" dirty="0"/>
              <a:t> nodes represent factual posts. </a:t>
            </a:r>
            <a:r>
              <a:rPr lang="en-US" b="1" dirty="0"/>
              <a:t>Orange</a:t>
            </a:r>
            <a:r>
              <a:rPr lang="en-US" dirty="0"/>
              <a:t> nodes represent emotional posts. The graph also shows </a:t>
            </a:r>
            <a:r>
              <a:rPr lang="en-US" b="1" dirty="0"/>
              <a:t>edges</a:t>
            </a:r>
            <a:r>
              <a:rPr lang="en-US" dirty="0"/>
              <a:t> between posts to represent interactions:</a:t>
            </a:r>
          </a:p>
          <a:p>
            <a:pPr>
              <a:buFont typeface="Arial" panose="020B0604020202020204" pitchFamily="34" charset="0"/>
              <a:buChar char="•"/>
            </a:pPr>
            <a:r>
              <a:rPr lang="en-US" dirty="0"/>
              <a:t>If a user </a:t>
            </a:r>
            <a:r>
              <a:rPr lang="en-US" b="1" dirty="0"/>
              <a:t>reposts</a:t>
            </a:r>
            <a:r>
              <a:rPr lang="en-US" dirty="0"/>
              <a:t> or </a:t>
            </a:r>
            <a:r>
              <a:rPr lang="en-US" b="1" dirty="0"/>
              <a:t>replies</a:t>
            </a:r>
            <a:r>
              <a:rPr lang="en-US" dirty="0"/>
              <a:t> to a post, an edge is drawn from the original post to the reposted one, visually illustrating how the post spreads through the network.</a:t>
            </a:r>
          </a:p>
          <a:p>
            <a:r>
              <a:rPr lang="en-US" dirty="0"/>
              <a:t>This visualization helps us track how information propagates across the platform and how it’s shared and discussed among users.</a:t>
            </a:r>
          </a:p>
          <a:p>
            <a:r>
              <a:rPr lang="en-US" sz="1600" dirty="0">
                <a:latin typeface="Times New Roman" panose="02020603050405020304" pitchFamily="18" charset="0"/>
              </a:rPr>
              <a:t>.</a:t>
            </a:r>
          </a:p>
        </p:txBody>
      </p:sp>
      <p:pic>
        <p:nvPicPr>
          <p:cNvPr id="72" name="Picture 71" descr="A screenshot of a diagram&#10;&#10;AI-generated content may be incorrect.">
            <a:extLst>
              <a:ext uri="{FF2B5EF4-FFF2-40B4-BE49-F238E27FC236}">
                <a16:creationId xmlns:a16="http://schemas.microsoft.com/office/drawing/2014/main" id="{0FC50D6B-C1E9-8006-B17F-AE865F10F6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28357" y="6892548"/>
            <a:ext cx="10114873" cy="3070672"/>
          </a:xfrm>
          <a:prstGeom prst="rect">
            <a:avLst/>
          </a:prstGeom>
        </p:spPr>
      </p:pic>
      <p:pic>
        <p:nvPicPr>
          <p:cNvPr id="75" name="Picture 74" descr="A table with numbers and symbols&#10;&#10;AI-generated content may be incorrect.">
            <a:extLst>
              <a:ext uri="{FF2B5EF4-FFF2-40B4-BE49-F238E27FC236}">
                <a16:creationId xmlns:a16="http://schemas.microsoft.com/office/drawing/2014/main" id="{71DC1F6C-3DFC-CF77-4189-8839BFD4C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69831" y="15873167"/>
            <a:ext cx="9746918" cy="3387078"/>
          </a:xfrm>
          <a:prstGeom prst="rect">
            <a:avLst/>
          </a:prstGeom>
        </p:spPr>
      </p:pic>
      <p:sp>
        <p:nvSpPr>
          <p:cNvPr id="77" name="TextBox 76">
            <a:extLst>
              <a:ext uri="{FF2B5EF4-FFF2-40B4-BE49-F238E27FC236}">
                <a16:creationId xmlns:a16="http://schemas.microsoft.com/office/drawing/2014/main" id="{8DEFC3FD-A69E-CC24-54B7-819804DFC59F}"/>
              </a:ext>
            </a:extLst>
          </p:cNvPr>
          <p:cNvSpPr txBox="1"/>
          <p:nvPr/>
        </p:nvSpPr>
        <p:spPr>
          <a:xfrm>
            <a:off x="24573710" y="9917771"/>
            <a:ext cx="4297715" cy="307777"/>
          </a:xfrm>
          <a:prstGeom prst="rect">
            <a:avLst/>
          </a:prstGeom>
          <a:noFill/>
        </p:spPr>
        <p:txBody>
          <a:bodyPr wrap="none" rtlCol="0">
            <a:spAutoFit/>
          </a:bodyPr>
          <a:lstStyle/>
          <a:p>
            <a:r>
              <a:rPr lang="en-US" sz="1400" dirty="0">
                <a:solidFill>
                  <a:srgbClr val="1F3764"/>
                </a:solidFill>
                <a:latin typeface="Times New Roman" panose="02020603050405020304" pitchFamily="18" charset="0"/>
                <a:cs typeface="Times New Roman" panose="02020603050405020304" pitchFamily="18" charset="0"/>
              </a:rPr>
              <a:t>Fig 4. Propagation graph of a post in the </a:t>
            </a:r>
            <a:r>
              <a:rPr lang="en-US" sz="1400" b="1" dirty="0">
                <a:solidFill>
                  <a:srgbClr val="1F3764"/>
                </a:solidFill>
                <a:latin typeface="Times New Roman" panose="02020603050405020304" pitchFamily="18" charset="0"/>
                <a:cs typeface="Times New Roman" panose="02020603050405020304" pitchFamily="18" charset="0"/>
              </a:rPr>
              <a:t>Weibo dataset</a:t>
            </a:r>
            <a:r>
              <a:rPr lang="en-US" sz="1400" dirty="0">
                <a:solidFill>
                  <a:srgbClr val="1F3764"/>
                </a:solidFill>
                <a:latin typeface="Times New Roman" panose="02020603050405020304" pitchFamily="18" charset="0"/>
                <a:cs typeface="Times New Roman" panose="02020603050405020304" pitchFamily="18" charset="0"/>
              </a:rPr>
              <a:t>  </a:t>
            </a:r>
          </a:p>
        </p:txBody>
      </p:sp>
      <p:sp>
        <p:nvSpPr>
          <p:cNvPr id="80" name="Text Placeholder 4">
            <a:extLst>
              <a:ext uri="{FF2B5EF4-FFF2-40B4-BE49-F238E27FC236}">
                <a16:creationId xmlns:a16="http://schemas.microsoft.com/office/drawing/2014/main" id="{49B37F66-C550-72E7-E1CF-0F466795CC50}"/>
              </a:ext>
            </a:extLst>
          </p:cNvPr>
          <p:cNvSpPr txBox="1">
            <a:spLocks/>
          </p:cNvSpPr>
          <p:nvPr/>
        </p:nvSpPr>
        <p:spPr>
          <a:xfrm>
            <a:off x="11427261" y="5518560"/>
            <a:ext cx="10048874" cy="3508631"/>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most relevant parts of each graph. The attention mechanism computes attention weights between the query, key, and value matrices as follows:</a:t>
            </a:r>
          </a:p>
          <a:p>
            <a:endParaRPr lang="en-US" dirty="0"/>
          </a:p>
          <a:p>
            <a:endParaRPr lang="en-US" dirty="0"/>
          </a:p>
          <a:p>
            <a:r>
              <a:rPr lang="en-US" dirty="0"/>
              <a:t>The output from attention mechanism module consists of the post node and comment node representations. We employ mean-pooling operators to aggregate information</a:t>
            </a:r>
          </a:p>
          <a:p>
            <a:r>
              <a:rPr lang="en-US" dirty="0"/>
              <a:t>from these node representations. Then concatenate the representations from the mean-pooling operators , with the representation of the source post processed through the BERT model</a:t>
            </a:r>
          </a:p>
          <a:p>
            <a:endParaRPr lang="en-US" dirty="0"/>
          </a:p>
        </p:txBody>
      </p:sp>
      <p:pic>
        <p:nvPicPr>
          <p:cNvPr id="81" name="Picture 80" descr="A blue and white speckled circle&#10;&#10;AI-generated content may be incorrect.">
            <a:extLst>
              <a:ext uri="{FF2B5EF4-FFF2-40B4-BE49-F238E27FC236}">
                <a16:creationId xmlns:a16="http://schemas.microsoft.com/office/drawing/2014/main" id="{E6F67639-350A-8F34-83B3-3AA5242E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80476" y="25159240"/>
            <a:ext cx="8697918" cy="6283774"/>
          </a:xfrm>
          <a:prstGeom prst="rect">
            <a:avLst/>
          </a:prstGeom>
        </p:spPr>
      </p:pic>
      <p:pic>
        <p:nvPicPr>
          <p:cNvPr id="83" name="Picture 82" descr="A comparison of different types of blue and white bars&#10;&#10;AI-generated content may be incorrect.">
            <a:extLst>
              <a:ext uri="{FF2B5EF4-FFF2-40B4-BE49-F238E27FC236}">
                <a16:creationId xmlns:a16="http://schemas.microsoft.com/office/drawing/2014/main" id="{A441543C-DD40-3ECF-CCE3-0C0A990FB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96312" y="22574760"/>
            <a:ext cx="9487225" cy="8950757"/>
          </a:xfrm>
          <a:prstGeom prst="rect">
            <a:avLst/>
          </a:prstGeom>
        </p:spPr>
      </p:pic>
      <p:sp>
        <p:nvSpPr>
          <p:cNvPr id="85" name="Text Placeholder 5">
            <a:extLst>
              <a:ext uri="{FF2B5EF4-FFF2-40B4-BE49-F238E27FC236}">
                <a16:creationId xmlns:a16="http://schemas.microsoft.com/office/drawing/2014/main" id="{6CC34E95-5E9B-06AF-6C86-32A02E56451D}"/>
              </a:ext>
            </a:extLst>
          </p:cNvPr>
          <p:cNvSpPr txBox="1">
            <a:spLocks/>
          </p:cNvSpPr>
          <p:nvPr/>
        </p:nvSpPr>
        <p:spPr>
          <a:xfrm>
            <a:off x="22487301" y="14141847"/>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effectLst/>
                <a:latin typeface="Helvetica Neue" panose="02000503000000020004" pitchFamily="2" charset="0"/>
              </a:rPr>
              <a:t>Results</a:t>
            </a:r>
          </a:p>
        </p:txBody>
      </p:sp>
      <p:sp>
        <p:nvSpPr>
          <p:cNvPr id="90" name="Text Placeholder 1">
            <a:extLst>
              <a:ext uri="{FF2B5EF4-FFF2-40B4-BE49-F238E27FC236}">
                <a16:creationId xmlns:a16="http://schemas.microsoft.com/office/drawing/2014/main" id="{54A1B5F2-EB30-C0AF-4CC1-3885BDBF96FC}"/>
              </a:ext>
            </a:extLst>
          </p:cNvPr>
          <p:cNvSpPr txBox="1">
            <a:spLocks/>
          </p:cNvSpPr>
          <p:nvPr/>
        </p:nvSpPr>
        <p:spPr>
          <a:xfrm>
            <a:off x="22569109" y="14335231"/>
            <a:ext cx="10056813" cy="9214808"/>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buNone/>
            </a:pPr>
            <a:endParaRPr lang="en-US" b="1" dirty="0">
              <a:effectLst/>
              <a:latin typeface="Helvetica Neue" panose="02000503000000020004" pitchFamily="2" charset="0"/>
            </a:endParaRPr>
          </a:p>
          <a:p>
            <a:pPr>
              <a:buNone/>
            </a:pPr>
            <a:r>
              <a:rPr lang="en-US" b="1" dirty="0">
                <a:effectLst/>
                <a:latin typeface="Helvetica Neue" panose="02000503000000020004" pitchFamily="2" charset="0"/>
              </a:rPr>
              <a:t>Table 1: </a:t>
            </a:r>
            <a:endParaRPr lang="en-US" dirty="0">
              <a:effectLst/>
              <a:latin typeface="Helvetica Neue" panose="02000503000000020004" pitchFamily="2" charset="0"/>
            </a:endParaRPr>
          </a:p>
          <a:p>
            <a:r>
              <a:rPr lang="en-US" dirty="0">
                <a:effectLst/>
                <a:latin typeface="Helvetica Neue" panose="02000503000000020004" pitchFamily="2" charset="0"/>
              </a:rPr>
              <a:t>Comparison of different Methods with Features and performance on Weibo and Pheme datasets. T = Temporal, S = Spatial, KG = Knowledge Graph</a:t>
            </a:r>
          </a:p>
          <a:p>
            <a:endParaRPr lang="en-US" dirty="0">
              <a:effectLst/>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latin typeface="Helvetica Neue" panose="02000503000000020004" pitchFamily="2" charset="0"/>
            </a:endParaRPr>
          </a:p>
          <a:p>
            <a:endParaRPr lang="en-US" dirty="0">
              <a:effectLst/>
              <a:latin typeface="Helvetica Neue" panose="02000503000000020004" pitchFamily="2" charset="0"/>
            </a:endParaRPr>
          </a:p>
          <a:p>
            <a:pPr>
              <a:buNone/>
            </a:pPr>
            <a:r>
              <a:rPr lang="en-US" dirty="0">
                <a:effectLst/>
                <a:latin typeface="Helvetica Neue" panose="02000503000000020004" pitchFamily="2" charset="0"/>
              </a:rPr>
              <a:t>Accuracy: Accuracy is a key metric for evaluating a model's overall performance. DAGPDE achieves the highest accuracy (0.960 on Weibo and 0.867 on PHEME), reflecting its ability to correctly classify rumors. </a:t>
            </a:r>
          </a:p>
          <a:p>
            <a:pPr>
              <a:buNone/>
            </a:pPr>
            <a:r>
              <a:rPr lang="en-US" dirty="0">
                <a:effectLst/>
                <a:latin typeface="Helvetica Neue" panose="02000503000000020004" pitchFamily="2" charset="0"/>
              </a:rPr>
              <a:t>Precision: Precision (the ratio of true positives to all positives predicted by the model) is important in scenarios where false positives could have serious consequences. DAGPDE outperforms in accuracy on both datasets, indicating that it is more reliable at correctly identifying rumors.</a:t>
            </a:r>
          </a:p>
          <a:p>
            <a:r>
              <a:rPr lang="en-US" dirty="0">
                <a:effectLst/>
                <a:latin typeface="Helvetica Neue" panose="02000503000000020004" pitchFamily="2" charset="0"/>
              </a:rPr>
              <a:t>Recall: Recall (the percentage of true positives correctly identified by the model) is particularly important for detecting all possible rumors. DAGPDE also achieves the highest recall rate, demonstrating its ability to accurately detect a larger percentage of actual rumors than other methods</a:t>
            </a:r>
          </a:p>
          <a:p>
            <a:endParaRPr lang="en-US" dirty="0">
              <a:effectLst/>
              <a:latin typeface="Helvetica Neue" panose="02000503000000020004" pitchFamily="2" charset="0"/>
            </a:endParaRPr>
          </a:p>
          <a:p>
            <a:endParaRPr lang="en-US" dirty="0">
              <a:latin typeface="Helvetica Neue" panose="02000503000000020004" pitchFamily="2" charset="0"/>
            </a:endParaRPr>
          </a:p>
        </p:txBody>
      </p:sp>
      <p:sp>
        <p:nvSpPr>
          <p:cNvPr id="91" name="TextBox 90">
            <a:extLst>
              <a:ext uri="{FF2B5EF4-FFF2-40B4-BE49-F238E27FC236}">
                <a16:creationId xmlns:a16="http://schemas.microsoft.com/office/drawing/2014/main" id="{6CB4D9FB-E3B1-A095-212D-9674717EF763}"/>
              </a:ext>
            </a:extLst>
          </p:cNvPr>
          <p:cNvSpPr txBox="1"/>
          <p:nvPr/>
        </p:nvSpPr>
        <p:spPr>
          <a:xfrm>
            <a:off x="14055292" y="31523013"/>
            <a:ext cx="4294765" cy="307777"/>
          </a:xfrm>
          <a:prstGeom prst="rect">
            <a:avLst/>
          </a:prstGeom>
          <a:noFill/>
        </p:spPr>
        <p:txBody>
          <a:bodyPr wrap="none" rtlCol="0">
            <a:spAutoFit/>
          </a:bodyPr>
          <a:lstStyle/>
          <a:p>
            <a:r>
              <a:rPr lang="en-US" sz="1400" dirty="0">
                <a:solidFill>
                  <a:srgbClr val="1F3764"/>
                </a:solidFill>
                <a:latin typeface="Times New Roman" panose="02020603050405020304" pitchFamily="18" charset="0"/>
                <a:cs typeface="Times New Roman" panose="02020603050405020304" pitchFamily="18" charset="0"/>
              </a:rPr>
              <a:t>Fig 3: t-SNE visualization of rumor categories in Weibo. </a:t>
            </a:r>
          </a:p>
        </p:txBody>
      </p:sp>
      <p:sp>
        <p:nvSpPr>
          <p:cNvPr id="92" name="Text Placeholder 2">
            <a:extLst>
              <a:ext uri="{FF2B5EF4-FFF2-40B4-BE49-F238E27FC236}">
                <a16:creationId xmlns:a16="http://schemas.microsoft.com/office/drawing/2014/main" id="{EAC19D38-A7D5-27DC-B34D-615FFA427F36}"/>
              </a:ext>
            </a:extLst>
          </p:cNvPr>
          <p:cNvSpPr txBox="1">
            <a:spLocks/>
          </p:cNvSpPr>
          <p:nvPr/>
        </p:nvSpPr>
        <p:spPr>
          <a:xfrm>
            <a:off x="11442546" y="8688080"/>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b="1" dirty="0">
                <a:effectLst/>
                <a:latin typeface="Helvetica Neue" panose="02000503000000020004" pitchFamily="2" charset="0"/>
              </a:rPr>
              <a:t>Architecture</a:t>
            </a:r>
            <a:endParaRPr lang="en-US" dirty="0">
              <a:effectLst/>
              <a:latin typeface="Helvetica Neue" panose="02000503000000020004" pitchFamily="2" charset="0"/>
            </a:endParaRPr>
          </a:p>
        </p:txBody>
      </p:sp>
      <p:sp>
        <p:nvSpPr>
          <p:cNvPr id="95" name="Text Placeholder 4">
            <a:extLst>
              <a:ext uri="{FF2B5EF4-FFF2-40B4-BE49-F238E27FC236}">
                <a16:creationId xmlns:a16="http://schemas.microsoft.com/office/drawing/2014/main" id="{77CDD3CF-14B4-33DF-6712-F47ACA5FC96B}"/>
              </a:ext>
            </a:extLst>
          </p:cNvPr>
          <p:cNvSpPr txBox="1">
            <a:spLocks/>
          </p:cNvSpPr>
          <p:nvPr/>
        </p:nvSpPr>
        <p:spPr>
          <a:xfrm>
            <a:off x="11445849" y="9197218"/>
            <a:ext cx="10048874" cy="1902037"/>
          </a:xfrm>
          <a:prstGeom prst="rect">
            <a:avLst/>
          </a:prstGeom>
        </p:spPr>
        <p:txBody>
          <a:bodyPr wrap="square" lIns="228589" tIns="228589" rIns="228589" bIns="228589" anchor="t" anchorCtr="0">
            <a:spAutoFit/>
          </a:bodyPr>
          <a:lstStyle>
            <a:lvl1pPr marL="0" indent="0" algn="l" defTabSz="4388900" rtl="0" eaLnBrk="1" latinLnBrk="0" hangingPunct="1">
              <a:spcBef>
                <a:spcPct val="20000"/>
              </a:spcBef>
              <a:buFont typeface="Arial" pitchFamily="34" charset="0"/>
              <a:buNone/>
              <a:defRPr sz="1800" kern="1200">
                <a:solidFill>
                  <a:schemeClr val="accent5">
                    <a:lumMod val="50000"/>
                  </a:schemeClr>
                </a:solidFill>
                <a:latin typeface="Century Gothic" panose="020B0502020202020204" pitchFamily="34"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buNone/>
            </a:pPr>
            <a:r>
              <a:rPr lang="en-US" dirty="0">
                <a:effectLst/>
                <a:latin typeface="Helvetica Neue" panose="02000503000000020004" pitchFamily="2" charset="0"/>
              </a:rPr>
              <a:t>Figure 1 provides a preliminary schematic overview of the model architecture and</a:t>
            </a:r>
          </a:p>
          <a:p>
            <a:r>
              <a:rPr lang="en-US" dirty="0">
                <a:effectLst/>
                <a:latin typeface="Helvetica Neue" panose="02000503000000020004" pitchFamily="2" charset="0"/>
              </a:rPr>
              <a:t>its components. The figure 1. describe the core components of our architecture that includes: dynamic graph construction, the integration of PDEs for continuous graph updates, the application of attention mechanisms, and the, graph architecture and finally the Bert model for improved rumor detection</a:t>
            </a:r>
          </a:p>
        </p:txBody>
      </p:sp>
      <p:sp>
        <p:nvSpPr>
          <p:cNvPr id="96" name="Text Placeholder 5">
            <a:extLst>
              <a:ext uri="{FF2B5EF4-FFF2-40B4-BE49-F238E27FC236}">
                <a16:creationId xmlns:a16="http://schemas.microsoft.com/office/drawing/2014/main" id="{B45BEF48-4D55-0D72-9E47-5B9229C06E10}"/>
              </a:ext>
            </a:extLst>
          </p:cNvPr>
          <p:cNvSpPr txBox="1">
            <a:spLocks/>
          </p:cNvSpPr>
          <p:nvPr/>
        </p:nvSpPr>
        <p:spPr>
          <a:xfrm>
            <a:off x="22313521" y="5521751"/>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defTabSz="4388900"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Propagation graph</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3510</TotalTime>
  <Words>2365</Words>
  <Application>Microsoft Macintosh PowerPoint</Application>
  <PresentationFormat>Custom</PresentationFormat>
  <Paragraphs>167</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Helvetica Neue</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Almousa, Ghadah (UMKC-Student)</cp:lastModifiedBy>
  <cp:revision>72</cp:revision>
  <dcterms:created xsi:type="dcterms:W3CDTF">2012-02-03T19:11:35Z</dcterms:created>
  <dcterms:modified xsi:type="dcterms:W3CDTF">2025-04-01T16:43:17Z</dcterms:modified>
  <cp:category>Research poster templates</cp:category>
</cp:coreProperties>
</file>